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3" r:id="rId3"/>
    <p:sldId id="284" r:id="rId4"/>
    <p:sldId id="286" r:id="rId5"/>
    <p:sldId id="287" r:id="rId6"/>
    <p:sldId id="288" r:id="rId7"/>
    <p:sldId id="291" r:id="rId8"/>
    <p:sldId id="292" r:id="rId9"/>
    <p:sldId id="293" r:id="rId10"/>
    <p:sldId id="294" r:id="rId11"/>
    <p:sldId id="297" r:id="rId12"/>
    <p:sldId id="299" r:id="rId13"/>
    <p:sldId id="303" r:id="rId14"/>
    <p:sldId id="316" r:id="rId15"/>
    <p:sldId id="306" r:id="rId16"/>
    <p:sldId id="307" r:id="rId17"/>
    <p:sldId id="313" r:id="rId18"/>
    <p:sldId id="314" r:id="rId19"/>
    <p:sldId id="321" r:id="rId20"/>
    <p:sldId id="322" r:id="rId21"/>
    <p:sldId id="318" r:id="rId22"/>
    <p:sldId id="319" r:id="rId23"/>
    <p:sldId id="320" r:id="rId24"/>
    <p:sldId id="327" r:id="rId25"/>
    <p:sldId id="328" r:id="rId26"/>
    <p:sldId id="326" r:id="rId27"/>
    <p:sldId id="324" r:id="rId28"/>
    <p:sldId id="325" r:id="rId29"/>
    <p:sldId id="330" r:id="rId30"/>
    <p:sldId id="332" r:id="rId31"/>
    <p:sldId id="323" r:id="rId32"/>
    <p:sldId id="334" r:id="rId33"/>
    <p:sldId id="289" r:id="rId34"/>
    <p:sldId id="290" r:id="rId35"/>
    <p:sldId id="335" r:id="rId36"/>
    <p:sldId id="336" r:id="rId37"/>
    <p:sldId id="340" r:id="rId38"/>
    <p:sldId id="341" r:id="rId39"/>
    <p:sldId id="339" r:id="rId40"/>
    <p:sldId id="342" r:id="rId41"/>
    <p:sldId id="343" r:id="rId42"/>
    <p:sldId id="344" r:id="rId43"/>
    <p:sldId id="346" r:id="rId44"/>
    <p:sldId id="347" r:id="rId4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22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a:xfrm>
            <a:off x="5332412" y="5883275"/>
            <a:ext cx="4324044" cy="365125"/>
          </a:xfrm>
        </p:spPr>
        <p:txBody>
          <a:bodyPr/>
          <a:lstStyle/>
          <a:p>
            <a:endParaRPr lang="ru-RU"/>
          </a:p>
        </p:txBody>
      </p:sp>
      <p:sp>
        <p:nvSpPr>
          <p:cNvPr id="6" name="Slide Number Placeholder 5"/>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539871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052D531-9771-4362-88A8-E674C5408FE7}" type="datetimeFigureOut">
              <a:rPr lang="ru-RU" smtClean="0"/>
              <a:t>30.08.2018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301502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374470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3096992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3881500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2964912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3315374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325196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1509825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10951856" y="5867131"/>
            <a:ext cx="551167" cy="365125"/>
          </a:xfrm>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4088950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052D531-9771-4362-88A8-E674C5408FE7}" type="datetimeFigureOut">
              <a:rPr lang="ru-RU" smtClean="0"/>
              <a:t>30.08.2018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2304337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052D531-9771-4362-88A8-E674C5408FE7}" type="datetimeFigureOut">
              <a:rPr lang="ru-RU" smtClean="0"/>
              <a:t>30.08.2018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217871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052D531-9771-4362-88A8-E674C5408FE7}" type="datetimeFigureOut">
              <a:rPr lang="ru-RU" smtClean="0"/>
              <a:t>30.08.2018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77817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052D531-9771-4362-88A8-E674C5408FE7}" type="datetimeFigureOut">
              <a:rPr lang="ru-RU" smtClean="0"/>
              <a:t>30.08.2018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245662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2D531-9771-4362-88A8-E674C5408FE7}" type="datetimeFigureOut">
              <a:rPr lang="ru-RU" smtClean="0"/>
              <a:t>30.08.2018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1951379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052D531-9771-4362-88A8-E674C5408FE7}" type="datetimeFigureOut">
              <a:rPr lang="ru-RU" smtClean="0"/>
              <a:t>30.08.2018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18226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052D531-9771-4362-88A8-E674C5408FE7}" type="datetimeFigureOut">
              <a:rPr lang="ru-RU" smtClean="0"/>
              <a:t>30.08.2018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0C0DA6F-C454-4CAA-9DE8-7C6587C60A88}" type="slidenum">
              <a:rPr lang="ru-RU" smtClean="0"/>
              <a:t>‹#›</a:t>
            </a:fld>
            <a:endParaRPr lang="ru-RU"/>
          </a:p>
        </p:txBody>
      </p:sp>
    </p:spTree>
    <p:extLst>
      <p:ext uri="{BB962C8B-B14F-4D97-AF65-F5344CB8AC3E}">
        <p14:creationId xmlns:p14="http://schemas.microsoft.com/office/powerpoint/2010/main" val="219048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52D531-9771-4362-88A8-E674C5408FE7}" type="datetimeFigureOut">
              <a:rPr lang="ru-RU" smtClean="0"/>
              <a:t>30.08.2018</a:t>
            </a:fld>
            <a:endParaRPr lang="ru-RU"/>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0C0DA6F-C454-4CAA-9DE8-7C6587C60A88}" type="slidenum">
              <a:rPr lang="ru-RU" smtClean="0"/>
              <a:t>‹#›</a:t>
            </a:fld>
            <a:endParaRPr lang="ru-RU"/>
          </a:p>
        </p:txBody>
      </p:sp>
    </p:spTree>
    <p:extLst>
      <p:ext uri="{BB962C8B-B14F-4D97-AF65-F5344CB8AC3E}">
        <p14:creationId xmlns:p14="http://schemas.microsoft.com/office/powerpoint/2010/main" val="644911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mospriroda.ru/press_center/polozhenie_o_vserossiyskoy_ekologicheskoy_aktsii_volontery_mogut_vse_posvyashchennoy_godu_dobrovolts/"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hyperlink" Target="&#1087;&#1086;&#1091;&#1088;&#1086;&#1095;&#1085;&#1099;&#1077;%20&#1088;&#1072;&#1079;&#1088;&#1072;&#1073;&#1086;&#1090;&#1082;&#1080;%20&#1082;%20&#1091;&#1095;&#1077;&#1073;&#1085;&#1080;&#1082;&#1091;%20&#1063;&#1077;&#1088;&#1085;&#1086;&#1074;&#1086;&#1081;%20&#1069;&#1082;&#1086;&#1083;&#1086;&#1075;&#1080;&#1103;/&#1088;&#1072;&#1079;&#1088;&#1072;&#1073;&#1086;&#1090;&#1082;&#1080;%20&#1091;&#1088;&#1086;&#1082;&#1086;&#1074;%20&#1091;&#1095;&#1077;&#1073;&#1085;&#1080;&#1082;&#1063;&#1077;&#1088;&#1085;&#1086;&#1074;&#1086;&#1081;.doc"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hyperlink" Target="&#1055;&#1056;&#1054;&#1043;&#1056;&#1040;&#1052;&#1052;&#1040;%20&#1101;&#1082;&#1086;&#1083;&#1086;&#1075;&#1080;&#1103;%20&#1075;&#1086;&#1088;&#1086;&#1076;&#1072;.doc" TargetMode="External"/><Relationship Id="rId5" Type="http://schemas.openxmlformats.org/officeDocument/2006/relationships/image" Target="../media/image45.png"/><Relationship Id="rId4" Type="http://schemas.openxmlformats.org/officeDocument/2006/relationships/hyperlink" Target="&#1087;&#1088;&#1086;&#1075;&#1088;&#1072;&#1084;&#1084;&#1072;%20&#1101;&#1083;&#1077;&#1082;&#1090;&#1080;&#1074;&#1085;&#1086;&#1075;&#1086;%20&#1082;&#1091;&#1088;&#1089;&#1072;.doc"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labirint.ru/books/459324/" TargetMode="External"/><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1084;&#1077;&#1090;&#1086;&#1076;&#1080;&#1082;&#1080;%20&#1088;&#1072;&#1073;&#1086;&#1090;%20&#1087;&#1086;%20&#1101;&#1082;&#1086;&#1083;&#1086;&#1075;&#1080;&#1080;.do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ivakina69.wixsite.com/animals"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8.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hyperlink" Target="https://globallab.org/ru/#.W4ZDKvkzaM9" TargetMode="External"/><Relationship Id="rId2" Type="http://schemas.openxmlformats.org/officeDocument/2006/relationships/image" Target="../media/image80.tmp"/><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ve the Earth, save the world ecology concept, cartoon character Ð¤Ð¾ÑÐ¾ ÑÐ¾ ÑÑÐ¾ÐºÐ° - 419792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792" y="1635867"/>
            <a:ext cx="3476017" cy="347601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0" y="3190672"/>
            <a:ext cx="8607846" cy="1614792"/>
          </a:xfrm>
          <a:solidFill>
            <a:schemeClr val="bg1"/>
          </a:solidFill>
        </p:spPr>
        <p:txBody>
          <a:bodyPr>
            <a:noAutofit/>
          </a:bodyPr>
          <a:lstStyle/>
          <a:p>
            <a:r>
              <a:rPr lang="ru-RU" sz="4800" b="1" dirty="0" smtClean="0">
                <a:cs typeface="Aharoni" panose="02010803020104030203" pitchFamily="2" charset="-79"/>
              </a:rPr>
              <a:t>Из опыта  экологического образования в условиях ФГОС</a:t>
            </a:r>
            <a:endParaRPr lang="ru-RU" sz="4800" b="1" dirty="0">
              <a:cs typeface="Aharoni" panose="02010803020104030203" pitchFamily="2" charset="-79"/>
            </a:endParaRPr>
          </a:p>
        </p:txBody>
      </p:sp>
      <p:sp>
        <p:nvSpPr>
          <p:cNvPr id="3" name="Подзаголовок 2"/>
          <p:cNvSpPr>
            <a:spLocks noGrp="1"/>
          </p:cNvSpPr>
          <p:nvPr>
            <p:ph type="subTitle" idx="1"/>
          </p:nvPr>
        </p:nvSpPr>
        <p:spPr>
          <a:xfrm>
            <a:off x="4883286" y="5418305"/>
            <a:ext cx="5710135" cy="1235413"/>
          </a:xfrm>
        </p:spPr>
        <p:txBody>
          <a:bodyPr>
            <a:normAutofit/>
          </a:bodyPr>
          <a:lstStyle/>
          <a:p>
            <a:r>
              <a:rPr lang="ru-RU" dirty="0" smtClean="0"/>
              <a:t>      </a:t>
            </a:r>
            <a:r>
              <a:rPr lang="ru-RU" b="1" dirty="0" smtClean="0">
                <a:cs typeface="Aharoni" panose="02010803020104030203" pitchFamily="2" charset="-79"/>
              </a:rPr>
              <a:t>И.В. Ивакина, учитель биологии высшей категории МБОУ Гимназия 30 города Иваново</a:t>
            </a:r>
            <a:endParaRPr lang="ru-RU" b="1" dirty="0">
              <a:cs typeface="Aharoni" panose="02010803020104030203" pitchFamily="2" charset="-79"/>
            </a:endParaRPr>
          </a:p>
        </p:txBody>
      </p:sp>
      <p:pic>
        <p:nvPicPr>
          <p:cNvPr id="1028" name="Picture 4" descr="http://mortkadsad.ucoz.ru/Blog/muze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87" y="172666"/>
            <a:ext cx="3820317" cy="31444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rhivurokov.ru/kopilka/uploads/user_file_56e1b613ab497/pamiatkadliaroditielieiekologichieskoievospitaniiedoshkolnikov_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112" y="173775"/>
            <a:ext cx="4024144" cy="301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581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0" y="9525"/>
            <a:ext cx="12192000" cy="6858000"/>
          </a:xfrm>
          <a:prstGeom prst="rect">
            <a:avLst/>
          </a:prstGeom>
        </p:spPr>
      </p:pic>
    </p:spTree>
    <p:extLst>
      <p:ext uri="{BB962C8B-B14F-4D97-AF65-F5344CB8AC3E}">
        <p14:creationId xmlns:p14="http://schemas.microsoft.com/office/powerpoint/2010/main" val="3465292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0" y="9525"/>
            <a:ext cx="12192000" cy="6858000"/>
          </a:xfrm>
          <a:prstGeom prst="rect">
            <a:avLst/>
          </a:prstGeom>
        </p:spPr>
      </p:pic>
    </p:spTree>
    <p:extLst>
      <p:ext uri="{BB962C8B-B14F-4D97-AF65-F5344CB8AC3E}">
        <p14:creationId xmlns:p14="http://schemas.microsoft.com/office/powerpoint/2010/main" val="2721182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0" y="9525"/>
            <a:ext cx="12192000" cy="6858000"/>
          </a:xfrm>
          <a:prstGeom prst="rect">
            <a:avLst/>
          </a:prstGeom>
        </p:spPr>
      </p:pic>
    </p:spTree>
    <p:extLst>
      <p:ext uri="{BB962C8B-B14F-4D97-AF65-F5344CB8AC3E}">
        <p14:creationId xmlns:p14="http://schemas.microsoft.com/office/powerpoint/2010/main" val="58208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style>
          <a:lnRef idx="1">
            <a:schemeClr val="accent1"/>
          </a:lnRef>
          <a:fillRef idx="2">
            <a:schemeClr val="accent1"/>
          </a:fillRef>
          <a:effectRef idx="1">
            <a:schemeClr val="accent1"/>
          </a:effectRef>
          <a:fontRef idx="minor">
            <a:schemeClr val="dk1"/>
          </a:fontRef>
        </p:style>
      </p:pic>
      <p:sp>
        <p:nvSpPr>
          <p:cNvPr id="3" name="Прямоугольная выноска 2"/>
          <p:cNvSpPr/>
          <p:nvPr/>
        </p:nvSpPr>
        <p:spPr>
          <a:xfrm>
            <a:off x="9114816" y="1634248"/>
            <a:ext cx="2898843" cy="208152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hlinkClick r:id="rId3"/>
              </a:rPr>
              <a:t>http://mospriroda.ru/press_center/polozhenie_o_vserossiyskoy_ekologicheskoy_aktsii_volontery_mogut_vse_posvyashchennoy_godu_dobrovolts/</a:t>
            </a:r>
            <a:endParaRPr lang="en-US" b="1" dirty="0">
              <a:solidFill>
                <a:schemeClr val="tx1">
                  <a:lumMod val="95000"/>
                  <a:lumOff val="5000"/>
                </a:schemeClr>
              </a:solidFill>
            </a:endParaRPr>
          </a:p>
          <a:p>
            <a:pPr algn="ctr"/>
            <a:endParaRPr lang="ru-RU" b="1" dirty="0">
              <a:solidFill>
                <a:schemeClr val="tx1"/>
              </a:solidFill>
            </a:endParaRPr>
          </a:p>
        </p:txBody>
      </p:sp>
    </p:spTree>
    <p:extLst>
      <p:ext uri="{BB962C8B-B14F-4D97-AF65-F5344CB8AC3E}">
        <p14:creationId xmlns:p14="http://schemas.microsoft.com/office/powerpoint/2010/main" val="2316826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685801"/>
            <a:ext cx="10018713" cy="5150796"/>
          </a:xfrm>
        </p:spPr>
        <p:txBody>
          <a:bodyPr>
            <a:noAutofit/>
          </a:bodyPr>
          <a:lstStyle/>
          <a:p>
            <a:r>
              <a:rPr lang="ru-RU" b="1" dirty="0" smtClean="0"/>
              <a:t>Методические пособия и учебники, которые могут быть использованы для подготовки к урокам (раздел экология курса биология), а также для организации факультативных и элективных курсов по экологии</a:t>
            </a:r>
            <a:endParaRPr lang="ru-RU" b="1" dirty="0"/>
          </a:p>
        </p:txBody>
      </p:sp>
    </p:spTree>
    <p:extLst>
      <p:ext uri="{BB962C8B-B14F-4D97-AF65-F5344CB8AC3E}">
        <p14:creationId xmlns:p14="http://schemas.microsoft.com/office/powerpoint/2010/main" val="134814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0" y="9525"/>
            <a:ext cx="12192000" cy="6858000"/>
          </a:xfrm>
          <a:prstGeom prst="rect">
            <a:avLst/>
          </a:prstGeom>
        </p:spPr>
      </p:pic>
    </p:spTree>
    <p:extLst>
      <p:ext uri="{BB962C8B-B14F-4D97-AF65-F5344CB8AC3E}">
        <p14:creationId xmlns:p14="http://schemas.microsoft.com/office/powerpoint/2010/main" val="376329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0" y="9525"/>
            <a:ext cx="12192000" cy="6858000"/>
          </a:xfrm>
          <a:prstGeom prst="rect">
            <a:avLst/>
          </a:prstGeom>
        </p:spPr>
      </p:pic>
    </p:spTree>
    <p:extLst>
      <p:ext uri="{BB962C8B-B14F-4D97-AF65-F5344CB8AC3E}">
        <p14:creationId xmlns:p14="http://schemas.microsoft.com/office/powerpoint/2010/main" val="319205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25711" cy="3278221"/>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893" y="3482503"/>
            <a:ext cx="9139107" cy="3375498"/>
          </a:xfrm>
          <a:prstGeom prst="rect">
            <a:avLst/>
          </a:prstGeom>
        </p:spPr>
      </p:pic>
    </p:spTree>
    <p:extLst>
      <p:ext uri="{BB962C8B-B14F-4D97-AF65-F5344CB8AC3E}">
        <p14:creationId xmlns:p14="http://schemas.microsoft.com/office/powerpoint/2010/main" val="980047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649838" cy="3620005"/>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654" y="2307916"/>
            <a:ext cx="7143345" cy="4550083"/>
          </a:xfrm>
          <a:prstGeom prst="rect">
            <a:avLst/>
          </a:prstGeom>
        </p:spPr>
      </p:pic>
      <p:sp>
        <p:nvSpPr>
          <p:cNvPr id="4" name="Вертикальный свиток 3">
            <a:hlinkClick r:id="rId4" action="ppaction://hlinkfile"/>
          </p:cNvPr>
          <p:cNvSpPr/>
          <p:nvPr/>
        </p:nvSpPr>
        <p:spPr>
          <a:xfrm>
            <a:off x="5603132" y="4795736"/>
            <a:ext cx="1536969" cy="1770434"/>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297" y="1789889"/>
            <a:ext cx="3494741" cy="5068111"/>
          </a:xfrm>
          <a:prstGeom prst="rect">
            <a:avLst/>
          </a:prstGeom>
        </p:spPr>
      </p:pic>
    </p:spTree>
    <p:extLst>
      <p:ext uri="{BB962C8B-B14F-4D97-AF65-F5344CB8AC3E}">
        <p14:creationId xmlns:p14="http://schemas.microsoft.com/office/powerpoint/2010/main" val="1933562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685800"/>
            <a:ext cx="10018713" cy="5413443"/>
          </a:xfrm>
        </p:spPr>
        <p:txBody>
          <a:bodyPr>
            <a:normAutofit/>
          </a:bodyPr>
          <a:lstStyle/>
          <a:p>
            <a:r>
              <a:rPr lang="ru-RU" b="1" dirty="0" smtClean="0"/>
              <a:t>Элективные курсы по экологии</a:t>
            </a:r>
            <a:br>
              <a:rPr lang="ru-RU" b="1" dirty="0" smtClean="0"/>
            </a:br>
            <a:r>
              <a:rPr lang="ru-RU" b="1" dirty="0" smtClean="0"/>
              <a:t>Автор: И.В. Ивакина</a:t>
            </a:r>
            <a:endParaRPr lang="ru-RU" b="1" dirty="0"/>
          </a:p>
        </p:txBody>
      </p:sp>
    </p:spTree>
    <p:extLst>
      <p:ext uri="{BB962C8B-B14F-4D97-AF65-F5344CB8AC3E}">
        <p14:creationId xmlns:p14="http://schemas.microsoft.com/office/powerpoint/2010/main" val="1371412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97275">
            <a:off x="7661467" y="3284341"/>
            <a:ext cx="4530421" cy="3124200"/>
          </a:xfrm>
        </p:spPr>
      </p:pic>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20826836">
            <a:off x="291020" y="1768483"/>
            <a:ext cx="4554300" cy="3124200"/>
          </a:xfrm>
        </p:spPr>
      </p:pic>
      <p:sp>
        <p:nvSpPr>
          <p:cNvPr id="2" name="Заголовок 1"/>
          <p:cNvSpPr>
            <a:spLocks noGrp="1"/>
          </p:cNvSpPr>
          <p:nvPr>
            <p:ph type="title"/>
          </p:nvPr>
        </p:nvSpPr>
        <p:spPr>
          <a:xfrm>
            <a:off x="1484311" y="110170"/>
            <a:ext cx="10568142" cy="947449"/>
          </a:xfrm>
        </p:spPr>
        <p:txBody>
          <a:bodyPr>
            <a:normAutofit/>
          </a:bodyPr>
          <a:lstStyle/>
          <a:p>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ПРОЕКТЫ НА ФОРУМ «ЧЕЛОВЕК И ЖИВОТНЫЕ»</a:t>
            </a:r>
            <a:endParaRPr lang="ru-RU" sz="32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7459" y="1299990"/>
            <a:ext cx="3593837" cy="5558010"/>
          </a:xfrm>
          <a:prstGeom prst="rect">
            <a:avLst/>
          </a:prstGeom>
        </p:spPr>
      </p:pic>
      <p:pic>
        <p:nvPicPr>
          <p:cNvPr id="8" name="Slide"/>
          <p:cNvPicPr>
            <a:picLocks noChangeAspect="1"/>
          </p:cNvPicPr>
          <p:nvPr/>
        </p:nvPicPr>
        <p:blipFill>
          <a:blip r:embed="rId5"/>
          <a:stretch>
            <a:fillRect/>
          </a:stretch>
        </p:blipFill>
        <p:spPr>
          <a:xfrm>
            <a:off x="0" y="9525"/>
            <a:ext cx="12192000" cy="6858000"/>
          </a:xfrm>
          <a:prstGeom prst="rect">
            <a:avLst/>
          </a:prstGeom>
        </p:spPr>
      </p:pic>
    </p:spTree>
    <p:extLst>
      <p:ext uri="{BB962C8B-B14F-4D97-AF65-F5344CB8AC3E}">
        <p14:creationId xmlns:p14="http://schemas.microsoft.com/office/powerpoint/2010/main" val="3361953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14070">
            <a:off x="7827220" y="349829"/>
            <a:ext cx="3981122" cy="564518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37845">
            <a:off x="4601183" y="1636348"/>
            <a:ext cx="3689293" cy="5231379"/>
          </a:xfrm>
          <a:prstGeom prst="rect">
            <a:avLst/>
          </a:prstGeom>
        </p:spPr>
      </p:pic>
      <p:pic>
        <p:nvPicPr>
          <p:cNvPr id="2" name="Рисунок 1">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5580581" cy="2859932"/>
          </a:xfrm>
          <a:prstGeom prst="rect">
            <a:avLst/>
          </a:prstGeom>
        </p:spPr>
      </p:pic>
      <p:sp>
        <p:nvSpPr>
          <p:cNvPr id="5" name="Прямоугольник 4">
            <a:hlinkClick r:id="rId6" action="ppaction://hlinkfile"/>
          </p:cNvPr>
          <p:cNvSpPr/>
          <p:nvPr/>
        </p:nvSpPr>
        <p:spPr>
          <a:xfrm>
            <a:off x="243192" y="3725694"/>
            <a:ext cx="3968886" cy="2947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GGHJ</a:t>
            </a:r>
            <a:endParaRPr lang="ru-RU" dirty="0"/>
          </a:p>
        </p:txBody>
      </p:sp>
      <p:sp>
        <p:nvSpPr>
          <p:cNvPr id="6" name="TextBox 5"/>
          <p:cNvSpPr txBox="1"/>
          <p:nvPr/>
        </p:nvSpPr>
        <p:spPr>
          <a:xfrm>
            <a:off x="321013" y="4221804"/>
            <a:ext cx="3891065" cy="1938992"/>
          </a:xfrm>
          <a:prstGeom prst="rect">
            <a:avLst/>
          </a:prstGeom>
          <a:noFill/>
        </p:spPr>
        <p:txBody>
          <a:bodyPr wrap="square" rtlCol="0">
            <a:spAutoFit/>
          </a:bodyPr>
          <a:lstStyle/>
          <a:p>
            <a:r>
              <a:rPr lang="ru-RU" sz="2400" b="1" dirty="0" smtClean="0"/>
              <a:t>Программа </a:t>
            </a:r>
            <a:r>
              <a:rPr lang="ru-RU" sz="2400" b="1" dirty="0" smtClean="0">
                <a:hlinkClick r:id="rId6" action="ppaction://hlinkfile"/>
              </a:rPr>
              <a:t>элективного</a:t>
            </a:r>
            <a:r>
              <a:rPr lang="ru-RU" sz="2400" b="1" dirty="0" smtClean="0"/>
              <a:t> курса «Экология города»</a:t>
            </a:r>
          </a:p>
          <a:p>
            <a:pPr algn="ctr"/>
            <a:r>
              <a:rPr lang="ru-RU" sz="2400" b="1" dirty="0" smtClean="0"/>
              <a:t>(для учащихся 10-11 класса, 1 час в неделю, всего 68 часов)</a:t>
            </a:r>
            <a:endParaRPr lang="ru-RU" sz="2400" b="1" dirty="0"/>
          </a:p>
        </p:txBody>
      </p:sp>
    </p:spTree>
    <p:extLst>
      <p:ext uri="{BB962C8B-B14F-4D97-AF65-F5344CB8AC3E}">
        <p14:creationId xmlns:p14="http://schemas.microsoft.com/office/powerpoint/2010/main" val="23369988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685800"/>
            <a:ext cx="10018713" cy="5413443"/>
          </a:xfrm>
        </p:spPr>
        <p:txBody>
          <a:bodyPr>
            <a:normAutofit/>
          </a:bodyPr>
          <a:lstStyle/>
          <a:p>
            <a:r>
              <a:rPr lang="ru-RU" b="1" dirty="0" smtClean="0"/>
              <a:t>Учебные пособия, которые могут применяться для выполнения исследовательских и проектных работ по экологии</a:t>
            </a:r>
            <a:endParaRPr lang="ru-RU" b="1" dirty="0"/>
          </a:p>
        </p:txBody>
      </p:sp>
    </p:spTree>
    <p:extLst>
      <p:ext uri="{BB962C8B-B14F-4D97-AF65-F5344CB8AC3E}">
        <p14:creationId xmlns:p14="http://schemas.microsoft.com/office/powerpoint/2010/main" val="1848569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86" y="0"/>
            <a:ext cx="11536385" cy="3915321"/>
          </a:xfrm>
          <a:prstGeom prst="rect">
            <a:avLst/>
          </a:prstGeom>
        </p:spPr>
      </p:pic>
      <p:sp>
        <p:nvSpPr>
          <p:cNvPr id="3" name="Волна 2"/>
          <p:cNvSpPr/>
          <p:nvPr/>
        </p:nvSpPr>
        <p:spPr>
          <a:xfrm>
            <a:off x="6634263" y="2295729"/>
            <a:ext cx="3959157" cy="1429966"/>
          </a:xfrm>
          <a:prstGeom prst="wave">
            <a:avLst>
              <a:gd name="adj1" fmla="val 12500"/>
              <a:gd name="adj2" fmla="val -1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3"/>
              </a:rPr>
              <a:t>https://www.labirint.ru/books/459324</a:t>
            </a:r>
            <a:r>
              <a:rPr lang="en-US" dirty="0" smtClean="0">
                <a:hlinkClick r:id="rId3"/>
              </a:rPr>
              <a:t>/</a:t>
            </a:r>
            <a:endParaRPr lang="ru-RU" dirty="0" smtClean="0"/>
          </a:p>
          <a:p>
            <a:pPr algn="ctr"/>
            <a:endParaRPr lang="ru-RU" dirty="0"/>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8646" y="3513609"/>
            <a:ext cx="4742311" cy="3344391"/>
          </a:xfrm>
          <a:prstGeom prst="rect">
            <a:avLst/>
          </a:prstGeom>
        </p:spPr>
      </p:pic>
    </p:spTree>
    <p:extLst>
      <p:ext uri="{BB962C8B-B14F-4D97-AF65-F5344CB8AC3E}">
        <p14:creationId xmlns:p14="http://schemas.microsoft.com/office/powerpoint/2010/main" val="3603223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51067" cy="685800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164" y="0"/>
            <a:ext cx="4853836" cy="6858000"/>
          </a:xfrm>
          <a:prstGeom prst="rect">
            <a:avLst/>
          </a:prstGeom>
        </p:spPr>
      </p:pic>
      <p:pic>
        <p:nvPicPr>
          <p:cNvPr id="3" name="Рисунок 2">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8340" y="2113718"/>
            <a:ext cx="4241259" cy="2780523"/>
          </a:xfrm>
          <a:prstGeom prst="rect">
            <a:avLst/>
          </a:prstGeom>
        </p:spPr>
      </p:pic>
    </p:spTree>
    <p:extLst>
      <p:ext uri="{BB962C8B-B14F-4D97-AF65-F5344CB8AC3E}">
        <p14:creationId xmlns:p14="http://schemas.microsoft.com/office/powerpoint/2010/main" val="3177672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513" y="0"/>
            <a:ext cx="4848301"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966" y="0"/>
            <a:ext cx="4849683" cy="6858000"/>
          </a:xfrm>
          <a:prstGeom prst="rect">
            <a:avLst/>
          </a:prstGeom>
        </p:spPr>
      </p:pic>
    </p:spTree>
    <p:extLst>
      <p:ext uri="{BB962C8B-B14F-4D97-AF65-F5344CB8AC3E}">
        <p14:creationId xmlns:p14="http://schemas.microsoft.com/office/powerpoint/2010/main" val="2599359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48301"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125" y="1089498"/>
            <a:ext cx="7017565" cy="4961106"/>
          </a:xfrm>
          <a:prstGeom prst="rect">
            <a:avLst/>
          </a:prstGeom>
        </p:spPr>
      </p:pic>
    </p:spTree>
    <p:extLst>
      <p:ext uri="{BB962C8B-B14F-4D97-AF65-F5344CB8AC3E}">
        <p14:creationId xmlns:p14="http://schemas.microsoft.com/office/powerpoint/2010/main" val="1301747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7549" y="0"/>
            <a:ext cx="4854451"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337549" cy="3607701"/>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 y="3607701"/>
            <a:ext cx="7195944" cy="3359629"/>
          </a:xfrm>
          <a:prstGeom prst="rect">
            <a:avLst/>
          </a:prstGeom>
        </p:spPr>
      </p:pic>
    </p:spTree>
    <p:extLst>
      <p:ext uri="{BB962C8B-B14F-4D97-AF65-F5344CB8AC3E}">
        <p14:creationId xmlns:p14="http://schemas.microsoft.com/office/powerpoint/2010/main" val="2825143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2" y="116732"/>
            <a:ext cx="10018711" cy="1040859"/>
          </a:xfrm>
        </p:spPr>
        <p:txBody>
          <a:bodyPr/>
          <a:lstStyle/>
          <a:p>
            <a:r>
              <a:rPr lang="ru-RU" b="1" dirty="0" smtClean="0"/>
              <a:t>Аннотация курса</a:t>
            </a:r>
            <a:endParaRPr lang="ru-RU" b="1" dirty="0"/>
          </a:p>
        </p:txBody>
      </p:sp>
      <p:sp>
        <p:nvSpPr>
          <p:cNvPr id="3" name="Текст 2"/>
          <p:cNvSpPr>
            <a:spLocks noGrp="1"/>
          </p:cNvSpPr>
          <p:nvPr>
            <p:ph type="body" idx="1"/>
          </p:nvPr>
        </p:nvSpPr>
        <p:spPr>
          <a:xfrm>
            <a:off x="1484312" y="943583"/>
            <a:ext cx="10500165" cy="5622587"/>
          </a:xfrm>
        </p:spPr>
        <p:txBody>
          <a:bodyPr>
            <a:normAutofit fontScale="92500" lnSpcReduction="10000"/>
          </a:bodyPr>
          <a:lstStyle/>
          <a:p>
            <a:pPr fontAlgn="t"/>
            <a:r>
              <a:rPr lang="ru-RU" dirty="0"/>
              <a:t>«Методические рекомендации к исследовательским работам по экологии» направлены на получение учащимися субъективно новых представлений об объектах и явлениях окружающего мира с помощью научного метода. Предполагают наличие основных этапов, характерных для исследования в научной сфере. Данный подход к изучению основных экологических проблем поддерживает познавательную активность учащихся, включает школьников в процесс реального исследования состояния окружающего мира, ставит перед ними проблемные вопросы, требующие нетрадиционного решения. Образовательная траектория выстраивается таким образом, что для выполнения работ учащимся необходимы знания из биологии, химии, географии, математики, ИКТ. Данное обстоятельство является очень значимым, поскольку выводит обучаемых на интеграцию получаемых знаний, реализуя </a:t>
            </a:r>
            <a:r>
              <a:rPr lang="ru-RU" dirty="0" err="1"/>
              <a:t>межпредметные</a:t>
            </a:r>
            <a:r>
              <a:rPr lang="ru-RU" dirty="0"/>
              <a:t> связи в обучении.</a:t>
            </a:r>
          </a:p>
          <a:p>
            <a:pPr fontAlgn="t"/>
            <a:r>
              <a:rPr lang="ru-RU" dirty="0"/>
              <a:t>Все темы исследовательских работ систематизированы. Новизна и актуальность методической разработки заключается в том, что задания сформулированы в соответствии с требованиями ФГОС второго поколения с опорой на принципы личностно-ориентированного и системно-</a:t>
            </a:r>
            <a:r>
              <a:rPr lang="ru-RU" dirty="0" err="1"/>
              <a:t>деятельностного</a:t>
            </a:r>
            <a:r>
              <a:rPr lang="ru-RU" dirty="0"/>
              <a:t> подходов к организации обучения. Данные задания позволяют творчески подходить к оценке знаний учащихся, привлекать к работе всех учащихся класса, активизируя мыслительную деятельность учеников. </a:t>
            </a:r>
            <a:r>
              <a:rPr lang="ru-RU" dirty="0" err="1"/>
              <a:t>Разноуровневые</a:t>
            </a:r>
            <a:r>
              <a:rPr lang="ru-RU" dirty="0"/>
              <a:t> задания создают  благоприятные условия для учеников, позволяя раскрыть потенциал каждого, формируя у учащихся мотивацию к исследовательской деятельности, самостоятельности и гибкости мышления, воспитания коммуникативной компетентности.</a:t>
            </a:r>
          </a:p>
          <a:p>
            <a:endParaRPr lang="ru-RU" dirty="0"/>
          </a:p>
        </p:txBody>
      </p:sp>
    </p:spTree>
    <p:extLst>
      <p:ext uri="{BB962C8B-B14F-4D97-AF65-F5344CB8AC3E}">
        <p14:creationId xmlns:p14="http://schemas.microsoft.com/office/powerpoint/2010/main" val="853341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1"/>
            <a:ext cx="10597442" cy="1498060"/>
          </a:xfrm>
        </p:spPr>
        <p:txBody>
          <a:bodyPr/>
          <a:lstStyle/>
          <a:p>
            <a:r>
              <a:rPr lang="ru-RU" b="1" dirty="0" smtClean="0"/>
              <a:t>ПОДГОТОВКА К ОЛИМПИАДАМ ПО ЭКОЛОГИИ</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644" y="817664"/>
            <a:ext cx="3545046" cy="526256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514" y="817664"/>
            <a:ext cx="3816485" cy="519403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1298" y="1498061"/>
            <a:ext cx="3871608" cy="5359939"/>
          </a:xfrm>
          <a:prstGeom prst="rect">
            <a:avLst/>
          </a:prstGeom>
        </p:spPr>
      </p:pic>
    </p:spTree>
    <p:extLst>
      <p:ext uri="{BB962C8B-B14F-4D97-AF65-F5344CB8AC3E}">
        <p14:creationId xmlns:p14="http://schemas.microsoft.com/office/powerpoint/2010/main" val="1906911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нига: &quot;ЕГЭ. Биология. Тренировочные задания. Экология&quot; - Сергей Колесников. Купить книгу, читать рецензии | ISBN 978-5-9966-1005-1 | Лабиринт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85"/>
            <a:ext cx="12192000" cy="6609030"/>
          </a:xfrm>
          <a:prstGeom prst="rect">
            <a:avLst/>
          </a:prstGeom>
        </p:spPr>
      </p:pic>
    </p:spTree>
    <p:extLst>
      <p:ext uri="{BB962C8B-B14F-4D97-AF65-F5344CB8AC3E}">
        <p14:creationId xmlns:p14="http://schemas.microsoft.com/office/powerpoint/2010/main" val="509157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77118"/>
            <a:ext cx="10491024" cy="947451"/>
          </a:xfrm>
        </p:spPr>
        <p:txBody>
          <a:bodyPr>
            <a:normAutofit fontScale="90000"/>
          </a:bodyPr>
          <a:lstStyle/>
          <a:p>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ВСЕРОССИЙСКИЙ КОНКУРС ИМЕНИ В.М. СМИРИНА (2017)</a:t>
            </a:r>
            <a:endParaRPr lang="ru-RU" sz="32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64137" y="1024569"/>
            <a:ext cx="2223005" cy="312420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44653" y="1763617"/>
            <a:ext cx="2230786" cy="3124200"/>
          </a:xfr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7536" y="2565094"/>
            <a:ext cx="2421037" cy="3167349"/>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0670" y="3690652"/>
            <a:ext cx="2408048" cy="3167348"/>
          </a:xfrm>
          <a:prstGeom prst="rect">
            <a:avLst/>
          </a:prstGeom>
        </p:spPr>
      </p:pic>
      <p:pic>
        <p:nvPicPr>
          <p:cNvPr id="9" name="Slide"/>
          <p:cNvPicPr>
            <a:picLocks noChangeAspect="1"/>
          </p:cNvPicPr>
          <p:nvPr/>
        </p:nvPicPr>
        <p:blipFill>
          <a:blip r:embed="rId6"/>
          <a:stretch>
            <a:fillRect/>
          </a:stretch>
        </p:blipFill>
        <p:spPr>
          <a:xfrm>
            <a:off x="0" y="9525"/>
            <a:ext cx="12192000" cy="6858000"/>
          </a:xfrm>
          <a:prstGeom prst="rect">
            <a:avLst/>
          </a:prstGeom>
        </p:spPr>
      </p:pic>
    </p:spTree>
    <p:extLst>
      <p:ext uri="{BB962C8B-B14F-4D97-AF65-F5344CB8AC3E}">
        <p14:creationId xmlns:p14="http://schemas.microsoft.com/office/powerpoint/2010/main" val="1176941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Mysite | Дистанционное обучение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85"/>
            <a:ext cx="12192000" cy="6609030"/>
          </a:xfrm>
          <a:prstGeom prst="rect">
            <a:avLst/>
          </a:prstGeom>
        </p:spPr>
      </p:pic>
    </p:spTree>
    <p:extLst>
      <p:ext uri="{BB962C8B-B14F-4D97-AF65-F5344CB8AC3E}">
        <p14:creationId xmlns:p14="http://schemas.microsoft.com/office/powerpoint/2010/main" val="3440700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667345" cy="546694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792" y="1809345"/>
            <a:ext cx="9358008" cy="5048655"/>
          </a:xfrm>
          <a:prstGeom prst="rect">
            <a:avLst/>
          </a:prstGeom>
        </p:spPr>
      </p:pic>
      <p:sp>
        <p:nvSpPr>
          <p:cNvPr id="5" name="Выноска со стрелкой влево 4"/>
          <p:cNvSpPr/>
          <p:nvPr/>
        </p:nvSpPr>
        <p:spPr>
          <a:xfrm>
            <a:off x="8613841" y="340468"/>
            <a:ext cx="3467911" cy="1381328"/>
          </a:xfrm>
          <a:prstGeom prst="left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accent1">
                    <a:lumMod val="50000"/>
                  </a:schemeClr>
                </a:solidFill>
              </a:rPr>
              <a:t>Курсы повышения квалификации</a:t>
            </a:r>
            <a:endParaRPr lang="ru-RU" sz="2400" b="1" dirty="0">
              <a:solidFill>
                <a:schemeClr val="accent1">
                  <a:lumMod val="50000"/>
                </a:schemeClr>
              </a:solidFill>
            </a:endParaRPr>
          </a:p>
        </p:txBody>
      </p:sp>
    </p:spTree>
    <p:extLst>
      <p:ext uri="{BB962C8B-B14F-4D97-AF65-F5344CB8AC3E}">
        <p14:creationId xmlns:p14="http://schemas.microsoft.com/office/powerpoint/2010/main" val="352181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685800"/>
            <a:ext cx="10018713" cy="5121613"/>
          </a:xfrm>
        </p:spPr>
        <p:txBody>
          <a:bodyPr>
            <a:normAutofit/>
          </a:bodyPr>
          <a:lstStyle/>
          <a:p>
            <a:r>
              <a:rPr lang="ru-RU" b="1" dirty="0"/>
              <a:t>Кроме урочной деятельности и внеурочной, направленной на подготовку к олимпиадам школьников, я вместе с учащимися Г</a:t>
            </a:r>
            <a:r>
              <a:rPr lang="ru-RU" b="1" dirty="0" smtClean="0"/>
              <a:t>имназии </a:t>
            </a:r>
            <a:r>
              <a:rPr lang="ru-RU" b="1" dirty="0"/>
              <a:t>активно участвую в проектной и исследовательской деятельности, имеющей экологическую направленность.</a:t>
            </a:r>
            <a:br>
              <a:rPr lang="ru-RU" b="1" dirty="0"/>
            </a:br>
            <a:endParaRPr lang="ru-RU" b="1" dirty="0"/>
          </a:p>
        </p:txBody>
      </p:sp>
    </p:spTree>
    <p:extLst>
      <p:ext uri="{BB962C8B-B14F-4D97-AF65-F5344CB8AC3E}">
        <p14:creationId xmlns:p14="http://schemas.microsoft.com/office/powerpoint/2010/main" val="848738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143220"/>
            <a:ext cx="10601193" cy="2027103"/>
          </a:xfrm>
        </p:spPr>
        <p:txBody>
          <a:bodyPr>
            <a:normAutofit fontScale="90000"/>
          </a:bodyPr>
          <a:lstStyle/>
          <a:p>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ГОГОЛЕВА ЕКАТЕРИНА 9-А КЛАСС</a:t>
            </a:r>
            <a:b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br>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ПРИЗЕР РЕГИОНАЛЬНОГО ЭТАПА ВСОШ 2017/2018 ГГ. ПО ЭКОЛОГИИ</a:t>
            </a:r>
            <a:b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br>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ИССЛЕДОВАТЕЛЬСКАЯ РАБОТА</a:t>
            </a:r>
            <a:b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br>
            <a:endParaRPr lang="ru-RU" sz="32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63122" y="1996870"/>
            <a:ext cx="3437262" cy="4507610"/>
          </a:xfrm>
        </p:spPr>
      </p:pic>
      <p:sp>
        <p:nvSpPr>
          <p:cNvPr id="4" name="Объект 3"/>
          <p:cNvSpPr>
            <a:spLocks noGrp="1"/>
          </p:cNvSpPr>
          <p:nvPr>
            <p:ph sz="half" idx="2"/>
          </p:nvPr>
        </p:nvSpPr>
        <p:spPr>
          <a:xfrm>
            <a:off x="5500384" y="2511846"/>
            <a:ext cx="6585120" cy="3279354"/>
          </a:xfrm>
        </p:spPr>
        <p:txBody>
          <a:bodyPr>
            <a:normAutofit/>
          </a:bodyPr>
          <a:lstStyle/>
          <a:p>
            <a:pPr marL="0" indent="0" algn="ctr">
              <a:buNone/>
            </a:pPr>
            <a:r>
              <a:rPr lang="ru-RU" sz="2800" b="1" dirty="0" smtClean="0">
                <a:solidFill>
                  <a:schemeClr val="accent1">
                    <a:lumMod val="75000"/>
                  </a:schemeClr>
                </a:solidFill>
                <a:latin typeface="Times New Roman"/>
                <a:ea typeface="Calibri"/>
                <a:cs typeface="Times New Roman"/>
              </a:rPr>
              <a:t>Тема работы:</a:t>
            </a:r>
          </a:p>
          <a:p>
            <a:pPr marL="0" indent="0" algn="ctr">
              <a:buNone/>
            </a:pPr>
            <a:r>
              <a:rPr lang="ru-RU" sz="2800" b="1" dirty="0" smtClean="0">
                <a:solidFill>
                  <a:schemeClr val="accent1">
                    <a:lumMod val="75000"/>
                  </a:schemeClr>
                </a:solidFill>
                <a:latin typeface="Times New Roman"/>
                <a:ea typeface="Calibri"/>
                <a:cs typeface="Times New Roman"/>
              </a:rPr>
              <a:t>Курение </a:t>
            </a:r>
            <a:r>
              <a:rPr lang="ru-RU" sz="2800" b="1" dirty="0">
                <a:solidFill>
                  <a:schemeClr val="accent1">
                    <a:lumMod val="75000"/>
                  </a:schemeClr>
                </a:solidFill>
                <a:latin typeface="Times New Roman"/>
                <a:ea typeface="Calibri"/>
                <a:cs typeface="Times New Roman"/>
              </a:rPr>
              <a:t>как негативный антропогенный экологический фактор воздействия на окружающую среду.</a:t>
            </a:r>
            <a:r>
              <a:rPr lang="ru-RU" sz="2800" b="1" dirty="0">
                <a:solidFill>
                  <a:schemeClr val="accent1">
                    <a:lumMod val="75000"/>
                  </a:schemeClr>
                </a:solidFill>
                <a:ea typeface="Calibri"/>
                <a:cs typeface="Times New Roman"/>
              </a:rPr>
              <a:t/>
            </a:r>
            <a:br>
              <a:rPr lang="ru-RU" sz="2800" b="1" dirty="0">
                <a:solidFill>
                  <a:schemeClr val="accent1">
                    <a:lumMod val="75000"/>
                  </a:schemeClr>
                </a:solidFill>
                <a:ea typeface="Calibri"/>
                <a:cs typeface="Times New Roman"/>
              </a:rPr>
            </a:br>
            <a:r>
              <a:rPr lang="ru-RU" sz="2800" b="1" dirty="0">
                <a:solidFill>
                  <a:schemeClr val="accent1">
                    <a:lumMod val="75000"/>
                  </a:schemeClr>
                </a:solidFill>
              </a:rPr>
              <a:t>	 </a:t>
            </a:r>
            <a:br>
              <a:rPr lang="ru-RU" sz="2800" b="1" dirty="0">
                <a:solidFill>
                  <a:schemeClr val="accent1">
                    <a:lumMod val="75000"/>
                  </a:schemeClr>
                </a:solidFill>
              </a:rPr>
            </a:br>
            <a:endParaRPr lang="ru-RU" sz="2800" b="1" dirty="0">
              <a:solidFill>
                <a:schemeClr val="accent1">
                  <a:lumMod val="75000"/>
                </a:schemeClr>
              </a:solidFill>
            </a:endParaRPr>
          </a:p>
        </p:txBody>
      </p:sp>
    </p:spTree>
    <p:extLst>
      <p:ext uri="{BB962C8B-B14F-4D97-AF65-F5344CB8AC3E}">
        <p14:creationId xmlns:p14="http://schemas.microsoft.com/office/powerpoint/2010/main" val="709913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0"/>
            <a:ext cx="10018713" cy="2533880"/>
          </a:xfrm>
        </p:spPr>
        <p:txBody>
          <a:bodyPr>
            <a:noAutofit/>
          </a:bodyPr>
          <a:lstStyle/>
          <a:p>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МАСЛЮКОВ ВСЕВОЛОД 9-В </a:t>
            </a:r>
            <a:r>
              <a:rPr lang="ru-RU" sz="3200" b="1" dirty="0">
                <a:solidFill>
                  <a:schemeClr val="accent1">
                    <a:lumMod val="50000"/>
                  </a:schemeClr>
                </a:solidFill>
                <a:latin typeface="Times New Roman" panose="02020603050405020304" pitchFamily="18" charset="0"/>
                <a:cs typeface="Times New Roman" panose="02020603050405020304" pitchFamily="18" charset="0"/>
              </a:rPr>
              <a:t>КЛАСС</a:t>
            </a:r>
            <a:br>
              <a:rPr lang="ru-RU" sz="3200" b="1" dirty="0">
                <a:solidFill>
                  <a:schemeClr val="accent1">
                    <a:lumMod val="50000"/>
                  </a:schemeClr>
                </a:solidFill>
                <a:latin typeface="Times New Roman" panose="02020603050405020304" pitchFamily="18" charset="0"/>
                <a:cs typeface="Times New Roman" panose="02020603050405020304" pitchFamily="18" charset="0"/>
              </a:rPr>
            </a:br>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ПОБЕДИТЕЛЬ </a:t>
            </a:r>
            <a:r>
              <a:rPr lang="ru-RU" sz="3200" b="1" dirty="0">
                <a:solidFill>
                  <a:schemeClr val="accent1">
                    <a:lumMod val="50000"/>
                  </a:schemeClr>
                </a:solidFill>
                <a:latin typeface="Times New Roman" panose="02020603050405020304" pitchFamily="18" charset="0"/>
                <a:cs typeface="Times New Roman" panose="02020603050405020304" pitchFamily="18" charset="0"/>
              </a:rPr>
              <a:t>РЕГИОНАЛЬНОГО ЭТАПА ВСОШ 2017/2018 ГГ</a:t>
            </a:r>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 ПО ЭКОЛОГИИ</a:t>
            </a:r>
            <a:r>
              <a:rPr lang="ru-RU" sz="3200" b="1" dirty="0">
                <a:solidFill>
                  <a:schemeClr val="accent1">
                    <a:lumMod val="50000"/>
                  </a:schemeClr>
                </a:solidFill>
                <a:latin typeface="Times New Roman" panose="02020603050405020304" pitchFamily="18" charset="0"/>
                <a:cs typeface="Times New Roman" panose="02020603050405020304" pitchFamily="18" charset="0"/>
              </a:rPr>
              <a:t/>
            </a:r>
            <a:br>
              <a:rPr lang="ru-RU" sz="3200" b="1" dirty="0">
                <a:solidFill>
                  <a:schemeClr val="accent1">
                    <a:lumMod val="50000"/>
                  </a:schemeClr>
                </a:solidFill>
                <a:latin typeface="Times New Roman" panose="02020603050405020304" pitchFamily="18" charset="0"/>
                <a:cs typeface="Times New Roman" panose="02020603050405020304" pitchFamily="18" charset="0"/>
              </a:rPr>
            </a:br>
            <a:r>
              <a:rPr lang="ru-RU" sz="3200" b="1" dirty="0">
                <a:solidFill>
                  <a:schemeClr val="accent1">
                    <a:lumMod val="50000"/>
                  </a:schemeClr>
                </a:solidFill>
                <a:latin typeface="Times New Roman" panose="02020603050405020304" pitchFamily="18" charset="0"/>
                <a:cs typeface="Times New Roman" panose="02020603050405020304" pitchFamily="18" charset="0"/>
              </a:rPr>
              <a:t>ИССЛЕДОВАТЕЛЬСКАЯ РАБОТА</a:t>
            </a:r>
            <a:br>
              <a:rPr lang="ru-RU" sz="3200" b="1" dirty="0">
                <a:solidFill>
                  <a:schemeClr val="accent1">
                    <a:lumMod val="50000"/>
                  </a:schemeClr>
                </a:solidFill>
                <a:latin typeface="Times New Roman" panose="02020603050405020304" pitchFamily="18" charset="0"/>
                <a:cs typeface="Times New Roman" panose="02020603050405020304" pitchFamily="18" charset="0"/>
              </a:rPr>
            </a:br>
            <a:endParaRPr lang="ru-RU" sz="32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83883" y="1964769"/>
            <a:ext cx="3767769" cy="4893231"/>
          </a:xfrm>
        </p:spPr>
      </p:pic>
      <p:sp>
        <p:nvSpPr>
          <p:cNvPr id="4" name="Объект 3"/>
          <p:cNvSpPr>
            <a:spLocks noGrp="1"/>
          </p:cNvSpPr>
          <p:nvPr>
            <p:ph sz="half" idx="2"/>
          </p:nvPr>
        </p:nvSpPr>
        <p:spPr>
          <a:xfrm>
            <a:off x="5860973" y="2423711"/>
            <a:ext cx="6213514" cy="3944037"/>
          </a:xfrm>
        </p:spPr>
        <p:txBody>
          <a:bodyPr>
            <a:noAutofit/>
          </a:bodyPr>
          <a:lstStyle/>
          <a:p>
            <a:pPr marL="0" indent="0" algn="ctr">
              <a:buNone/>
            </a:pPr>
            <a:r>
              <a:rPr lang="ru-RU" sz="2800" dirty="0" smtClean="0">
                <a:solidFill>
                  <a:schemeClr val="accent1">
                    <a:lumMod val="75000"/>
                  </a:schemeClr>
                </a:solidFill>
                <a:latin typeface="Times New Roman" panose="02020603050405020304" pitchFamily="18" charset="0"/>
                <a:cs typeface="Times New Roman" panose="02020603050405020304" pitchFamily="18" charset="0"/>
              </a:rPr>
              <a:t>Тема работы:</a:t>
            </a:r>
          </a:p>
          <a:p>
            <a:pPr marL="0" indent="0" algn="ctr">
              <a:buNone/>
            </a:pPr>
            <a:r>
              <a:rPr lang="ru-RU" sz="2800" dirty="0" smtClean="0">
                <a:solidFill>
                  <a:schemeClr val="accent1">
                    <a:lumMod val="75000"/>
                  </a:schemeClr>
                </a:solidFill>
                <a:latin typeface="Times New Roman" panose="02020603050405020304" pitchFamily="18" charset="0"/>
                <a:cs typeface="Times New Roman" panose="02020603050405020304" pitchFamily="18" charset="0"/>
              </a:rPr>
              <a:t> Влияние нарушений циркадных ритмов сна под воздействием абиотических факторов городской среды на психоэмоциональное состояние подростков</a:t>
            </a:r>
            <a:endParaRPr lang="ru-RU" sz="28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4831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95335" y="1031132"/>
            <a:ext cx="10165405" cy="5130507"/>
          </a:xfrm>
          <a:prstGeom prst="rect">
            <a:avLst/>
          </a:prstGeom>
        </p:spPr>
        <p:txBody>
          <a:bodyPr wrap="square">
            <a:spAutoFit/>
          </a:bodyPr>
          <a:lstStyle/>
          <a:p>
            <a:pPr indent="450215" algn="just" fontAlgn="t">
              <a:lnSpc>
                <a:spcPct val="107000"/>
              </a:lnSpc>
              <a:spcAft>
                <a:spcPts val="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Одним из любимых наших конкурсов является Всероссийский конкурс детских анималистических проектов имени В.М. </a:t>
            </a:r>
            <a:r>
              <a:rPr lang="ru-RU"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Смирина</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Мы участвуем с проектами каждый год на протяжении последних пяти лет, занимая каждый год призовые первые и вторые места. С каждым годом количество учащихся, интересующихся данным проектом становится все больше. </a:t>
            </a:r>
            <a:r>
              <a:rPr lang="ru-RU" dirty="0">
                <a:latin typeface="Times New Roman" panose="02020603050405020304" pitchFamily="18" charset="0"/>
                <a:ea typeface="Calibri" panose="020F0502020204030204" pitchFamily="34" charset="0"/>
                <a:cs typeface="Times New Roman" panose="02020603050405020304" pitchFamily="18" charset="0"/>
              </a:rPr>
              <a:t>Конкурс им. В.М. </a:t>
            </a:r>
            <a:r>
              <a:rPr lang="ru-RU" dirty="0" err="1">
                <a:latin typeface="Times New Roman" panose="02020603050405020304" pitchFamily="18" charset="0"/>
                <a:ea typeface="Calibri" panose="020F0502020204030204" pitchFamily="34" charset="0"/>
                <a:cs typeface="Times New Roman" panose="02020603050405020304" pitchFamily="18" charset="0"/>
              </a:rPr>
              <a:t>Смирина</a:t>
            </a:r>
            <a:r>
              <a:rPr lang="ru-RU" dirty="0">
                <a:latin typeface="Times New Roman" panose="02020603050405020304" pitchFamily="18" charset="0"/>
                <a:ea typeface="Calibri" panose="020F0502020204030204" pitchFamily="34" charset="0"/>
                <a:cs typeface="Times New Roman" panose="02020603050405020304" pitchFamily="18" charset="0"/>
              </a:rPr>
              <a:t> идет уже почти десятилетие, и участвуют в нем прежде всего те, кто не только любит животных, стремится лучше их узнать и нарисовать, но и готов к новым нестандартным решениям.</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В этом году, наш проект назывался «Путешествие в </a:t>
            </a:r>
            <a:r>
              <a:rPr lang="ru-RU" dirty="0" err="1">
                <a:latin typeface="Times New Roman" panose="02020603050405020304" pitchFamily="18" charset="0"/>
                <a:ea typeface="Calibri" panose="020F0502020204030204" pitchFamily="34" charset="0"/>
                <a:cs typeface="Times New Roman" panose="02020603050405020304" pitchFamily="18" charset="0"/>
              </a:rPr>
              <a:t>Клязьминский</a:t>
            </a:r>
            <a:r>
              <a:rPr lang="ru-RU" dirty="0">
                <a:latin typeface="Times New Roman" panose="02020603050405020304" pitchFamily="18" charset="0"/>
                <a:ea typeface="Calibri" panose="020F0502020204030204" pitchFamily="34" charset="0"/>
                <a:cs typeface="Times New Roman" panose="02020603050405020304" pitchFamily="18" charset="0"/>
              </a:rPr>
              <a:t> заказник или по страницам Красной книги Ивановской области». Команда учащихся из 7, 9 и 10 классов попыталась создать собственную версию Красной Книги животных Ивановской области, проиллюстрировать ее и придумать виртуальное путешествие в </a:t>
            </a:r>
            <a:r>
              <a:rPr lang="ru-RU" dirty="0" err="1">
                <a:latin typeface="Times New Roman" panose="02020603050405020304" pitchFamily="18" charset="0"/>
                <a:ea typeface="Calibri" panose="020F0502020204030204" pitchFamily="34" charset="0"/>
                <a:cs typeface="Times New Roman" panose="02020603050405020304" pitchFamily="18" charset="0"/>
              </a:rPr>
              <a:t>Клязьминский</a:t>
            </a:r>
            <a:r>
              <a:rPr lang="ru-RU" dirty="0">
                <a:latin typeface="Times New Roman" panose="02020603050405020304" pitchFamily="18" charset="0"/>
                <a:ea typeface="Calibri" panose="020F0502020204030204" pitchFamily="34" charset="0"/>
                <a:cs typeface="Times New Roman" panose="02020603050405020304" pitchFamily="18" charset="0"/>
              </a:rPr>
              <a:t> Заказник – жемчужину животного мира Ивановской области. Кроме того, учащиеся 9 класса разработали и записали мастер-класс художника-анималиста В.М. </a:t>
            </a:r>
            <a:r>
              <a:rPr lang="ru-RU" dirty="0" err="1">
                <a:latin typeface="Times New Roman" panose="02020603050405020304" pitchFamily="18" charset="0"/>
                <a:ea typeface="Calibri" panose="020F0502020204030204" pitchFamily="34" charset="0"/>
                <a:cs typeface="Times New Roman" panose="02020603050405020304" pitchFamily="18" charset="0"/>
              </a:rPr>
              <a:t>Смирина</a:t>
            </a:r>
            <a:r>
              <a:rPr lang="ru-RU" dirty="0">
                <a:latin typeface="Times New Roman" panose="02020603050405020304" pitchFamily="18" charset="0"/>
                <a:ea typeface="Calibri" panose="020F0502020204030204" pitchFamily="34" charset="0"/>
                <a:cs typeface="Times New Roman" panose="02020603050405020304" pitchFamily="18" charset="0"/>
              </a:rPr>
              <a:t>, отражающий секреты его мастерства по наблюдению и изображению животных. Обобщив свой пятилетний опыт участия в данном конкурсе, мы вместе с учащимися создали виртуальный музей </a:t>
            </a:r>
            <a:r>
              <a:rPr lang="ru-RU" dirty="0" err="1">
                <a:latin typeface="Times New Roman" panose="02020603050405020304" pitchFamily="18" charset="0"/>
                <a:ea typeface="Calibri" panose="020F0502020204030204" pitchFamily="34" charset="0"/>
                <a:cs typeface="Times New Roman" panose="02020603050405020304" pitchFamily="18" charset="0"/>
              </a:rPr>
              <a:t>анималистики</a:t>
            </a:r>
            <a:r>
              <a:rPr lang="ru-RU" dirty="0">
                <a:latin typeface="Times New Roman" panose="02020603050405020304" pitchFamily="18" charset="0"/>
                <a:ea typeface="Calibri" panose="020F0502020204030204" pitchFamily="34" charset="0"/>
                <a:cs typeface="Times New Roman" panose="02020603050405020304" pitchFamily="18" charset="0"/>
              </a:rPr>
              <a:t>, который находится на сайте нашей гимназии. Данный проект учит детей бережно относиться к родной природе, животным, вносить посильный вклад в дело их защиты и охраны. С сайтом можно познакомиться по ссылке: </a:t>
            </a:r>
            <a:r>
              <a:rPr lang="ru-RU"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https://ivakina69.wixsite.com/animals</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35788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Музей анималистики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85"/>
            <a:ext cx="12192000" cy="6609030"/>
          </a:xfrm>
          <a:prstGeom prst="rect">
            <a:avLst/>
          </a:prstGeom>
        </p:spPr>
      </p:pic>
    </p:spTree>
    <p:extLst>
      <p:ext uri="{BB962C8B-B14F-4D97-AF65-F5344CB8AC3E}">
        <p14:creationId xmlns:p14="http://schemas.microsoft.com/office/powerpoint/2010/main" val="1140927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0"/>
            <a:ext cx="10018713" cy="3161489"/>
          </a:xfrm>
        </p:spPr>
        <p:txBody>
          <a:bodyPr>
            <a:normAutofit/>
          </a:bodyPr>
          <a:lstStyle/>
          <a:p>
            <a:r>
              <a:rPr lang="ru-RU" sz="1800" dirty="0" smtClean="0">
                <a:solidFill>
                  <a:srgbClr val="C00000"/>
                </a:solidFill>
              </a:rPr>
              <a:t>СЛЕТ ЛЮБИТЕЛЕЙ ПРИРОДЫ</a:t>
            </a:r>
            <a:br>
              <a:rPr lang="ru-RU" sz="1800" dirty="0" smtClean="0">
                <a:solidFill>
                  <a:srgbClr val="C00000"/>
                </a:solidFill>
              </a:rPr>
            </a:br>
            <a:r>
              <a:rPr lang="ru-RU" sz="1800" dirty="0" smtClean="0"/>
              <a:t>Кроме </a:t>
            </a:r>
            <a:r>
              <a:rPr lang="ru-RU" sz="1800" dirty="0"/>
              <a:t>того, я и мои учащиеся активно участвуем в различных городских инициативах, связанных с экологическим образованием. Это, в первую очередь, слет любителей природы, который проводится ежегодно ГБУДО «Ивановский областной центр развития дополнительного образования детей». Учащиеся готовят проекты о своих домашних животных, об особенностях их содержания, показывают интересные видеоматериалы из их жизни. Это своего рода площадка для общения людей, небезразличных к природе, воспитывающая интерес и любовь ко всему, что нас окружает.</a:t>
            </a:r>
            <a:r>
              <a:rPr lang="ru-RU" dirty="0"/>
              <a:t/>
            </a:r>
            <a:br>
              <a:rPr lang="ru-RU" dirty="0"/>
            </a:b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4100" y="2361034"/>
            <a:ext cx="3095906" cy="438996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582" y="2212098"/>
            <a:ext cx="3065822" cy="429704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1702" y="2191301"/>
            <a:ext cx="2961322" cy="4317845"/>
          </a:xfrm>
          <a:prstGeom prst="rect">
            <a:avLst/>
          </a:prstGeom>
        </p:spPr>
      </p:pic>
    </p:spTree>
    <p:extLst>
      <p:ext uri="{BB962C8B-B14F-4D97-AF65-F5344CB8AC3E}">
        <p14:creationId xmlns:p14="http://schemas.microsoft.com/office/powerpoint/2010/main" val="1412884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223736"/>
            <a:ext cx="10018713" cy="6391073"/>
          </a:xfrm>
        </p:spPr>
        <p:txBody>
          <a:bodyPr>
            <a:normAutofit/>
          </a:bodyPr>
          <a:lstStyle/>
          <a:p>
            <a:pPr fontAlgn="base"/>
            <a:r>
              <a:rPr lang="ru-RU" sz="3600" b="1" dirty="0" smtClean="0">
                <a:solidFill>
                  <a:srgbClr val="C00000"/>
                </a:solidFill>
              </a:rPr>
              <a:t> Участие в городском конкурсе</a:t>
            </a:r>
            <a:br>
              <a:rPr lang="ru-RU" sz="3600" b="1" dirty="0" smtClean="0">
                <a:solidFill>
                  <a:srgbClr val="C00000"/>
                </a:solidFill>
              </a:rPr>
            </a:br>
            <a:r>
              <a:rPr lang="ru-RU" sz="2200" b="1" dirty="0" smtClean="0"/>
              <a:t>В 2018 </a:t>
            </a:r>
            <a:r>
              <a:rPr lang="ru-RU" sz="2200" b="1" dirty="0"/>
              <a:t>году мы приняли активное участие  в открытом городском творческом конкурсе «Скопа – птица 2018 года», который проводится в рамках социально значимого проекта Союза охраны птиц России (СОПР), в ходе, реализации которого ежегодно избирается птица года. Выбранная птица оказывается в «свой» год в центре общего внимания. Птицей 2018 года выбрана хищная птица - скопа. </a:t>
            </a:r>
            <a:br>
              <a:rPr lang="ru-RU" sz="2200" b="1" dirty="0"/>
            </a:br>
            <a:r>
              <a:rPr lang="ru-RU" sz="2200" b="1" dirty="0"/>
              <a:t>Данный проект позволяет реализовать ежегодные эколого-просветительские конкурсы, актуальные в дополнительном образовании и не только. Смена тематики и всероссийский масштаб акции обеспечивают расширение кругозора детей, дают возможность познакомиться с отдельными видами птиц посредством творческой деятельности, способствуют накоплению и передаче знаний о птицах, а также опыта работы с ними. </a:t>
            </a:r>
            <a:br>
              <a:rPr lang="ru-RU" sz="2200" b="1" dirty="0"/>
            </a:br>
            <a:r>
              <a:rPr lang="ru-RU" sz="2200" b="1" dirty="0"/>
              <a:t>Мы представили на конкурс 5 стихотворений, посвященных скопе в номинации «Литературное творчество» и получили все три призовых места. В номинации художественное творчество были представлены две работы – художественное творчество (1 место) и </a:t>
            </a:r>
            <a:r>
              <a:rPr lang="ru-RU" sz="2200" b="1" dirty="0" err="1" smtClean="0"/>
              <a:t>квилинг</a:t>
            </a:r>
            <a:r>
              <a:rPr lang="ru-RU" sz="2200" b="1" dirty="0"/>
              <a:t>.</a:t>
            </a:r>
            <a:br>
              <a:rPr lang="ru-RU" sz="2200" b="1" dirty="0"/>
            </a:br>
            <a:endParaRPr lang="ru-RU" sz="2200" b="1" dirty="0"/>
          </a:p>
        </p:txBody>
      </p:sp>
    </p:spTree>
    <p:extLst>
      <p:ext uri="{BB962C8B-B14F-4D97-AF65-F5344CB8AC3E}">
        <p14:creationId xmlns:p14="http://schemas.microsoft.com/office/powerpoint/2010/main" val="457416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6578">
            <a:off x="318920" y="143244"/>
            <a:ext cx="3311961" cy="4685163"/>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317" y="0"/>
            <a:ext cx="6726683" cy="483464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67739">
            <a:off x="3258767" y="1876303"/>
            <a:ext cx="3523922" cy="4779600"/>
          </a:xfrm>
          <a:prstGeom prst="rect">
            <a:avLst/>
          </a:prstGeom>
        </p:spPr>
      </p:pic>
    </p:spTree>
    <p:extLst>
      <p:ext uri="{BB962C8B-B14F-4D97-AF65-F5344CB8AC3E}">
        <p14:creationId xmlns:p14="http://schemas.microsoft.com/office/powerpoint/2010/main" val="2317802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0"/>
            <a:ext cx="10018713" cy="1035587"/>
          </a:xfrm>
        </p:spPr>
        <p:txBody>
          <a:bodyPr>
            <a:noAutofit/>
          </a:bodyPr>
          <a:lstStyle/>
          <a:p>
            <a:r>
              <a:rPr lang="ru-RU" sz="3200" b="1" dirty="0">
                <a:solidFill>
                  <a:schemeClr val="accent1">
                    <a:lumMod val="50000"/>
                  </a:schemeClr>
                </a:solidFill>
                <a:latin typeface="Times New Roman" panose="02020603050405020304" pitchFamily="18" charset="0"/>
                <a:cs typeface="Times New Roman" panose="02020603050405020304" pitchFamily="18" charset="0"/>
              </a:rPr>
              <a:t>ВСЕРОССИЙСКИЙ КОНКУРС ИМЕНИ В.М. </a:t>
            </a:r>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СМИРИНА (2016)</a:t>
            </a:r>
            <a:endParaRPr lang="ru-RU" sz="32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67079" y="2203373"/>
            <a:ext cx="2893903" cy="3745735"/>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31640" y="1454227"/>
            <a:ext cx="2705268" cy="3577729"/>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7566" y="1035587"/>
            <a:ext cx="3800820" cy="5706736"/>
          </a:xfrm>
          <a:prstGeom prst="rect">
            <a:avLst/>
          </a:prstGeom>
        </p:spPr>
      </p:pic>
      <p:pic>
        <p:nvPicPr>
          <p:cNvPr id="8" name="Slide"/>
          <p:cNvPicPr>
            <a:picLocks noChangeAspect="1"/>
          </p:cNvPicPr>
          <p:nvPr/>
        </p:nvPicPr>
        <p:blipFill>
          <a:blip r:embed="rId5"/>
          <a:stretch>
            <a:fillRect/>
          </a:stretch>
        </p:blipFill>
        <p:spPr>
          <a:xfrm>
            <a:off x="0" y="9525"/>
            <a:ext cx="12192000" cy="6858000"/>
          </a:xfrm>
          <a:prstGeom prst="rect">
            <a:avLst/>
          </a:prstGeom>
        </p:spPr>
      </p:pic>
    </p:spTree>
    <p:extLst>
      <p:ext uri="{BB962C8B-B14F-4D97-AF65-F5344CB8AC3E}">
        <p14:creationId xmlns:p14="http://schemas.microsoft.com/office/powerpoint/2010/main" val="18305750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812" y="1"/>
            <a:ext cx="5394154" cy="695527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871" y="0"/>
            <a:ext cx="4643720" cy="6858000"/>
          </a:xfrm>
          <a:prstGeom prst="rect">
            <a:avLst/>
          </a:prstGeom>
        </p:spPr>
      </p:pic>
    </p:spTree>
    <p:extLst>
      <p:ext uri="{BB962C8B-B14F-4D97-AF65-F5344CB8AC3E}">
        <p14:creationId xmlns:p14="http://schemas.microsoft.com/office/powerpoint/2010/main" val="2422641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5575" y="0"/>
            <a:ext cx="4836425" cy="6858000"/>
          </a:xfrm>
          <a:prstGeom prst="rect">
            <a:avLst/>
          </a:prstGeom>
        </p:spPr>
      </p:pic>
      <p:sp>
        <p:nvSpPr>
          <p:cNvPr id="3" name="Прямоугольник 2"/>
          <p:cNvSpPr/>
          <p:nvPr/>
        </p:nvSpPr>
        <p:spPr>
          <a:xfrm>
            <a:off x="4630365" y="97276"/>
            <a:ext cx="2928025" cy="6911829"/>
          </a:xfrm>
          <a:prstGeom prst="rect">
            <a:avLst/>
          </a:prstGeom>
        </p:spPr>
        <p:txBody>
          <a:bodyPr wrap="square">
            <a:spAutoFit/>
          </a:bodyPr>
          <a:lstStyle/>
          <a:p>
            <a:pPr>
              <a:lnSpc>
                <a:spcPct val="107000"/>
              </a:lnSpc>
              <a:spcAft>
                <a:spcPts val="800"/>
              </a:spcAft>
            </a:pPr>
            <a:r>
              <a:rPr lang="ru-RU" sz="1200" b="1" dirty="0">
                <a:latin typeface="Times New Roman" panose="02020603050405020304" pitchFamily="18" charset="0"/>
                <a:ea typeface="Calibri" panose="020F0502020204030204" pitchFamily="34" charset="0"/>
                <a:cs typeface="Times New Roman" panose="02020603050405020304" pitchFamily="18" charset="0"/>
              </a:rPr>
              <a:t>Егорова Ольга,  10 класс</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a:latin typeface="Times New Roman" panose="02020603050405020304" pitchFamily="18" charset="0"/>
                <a:ea typeface="Calibri" panose="020F0502020204030204" pitchFamily="34" charset="0"/>
                <a:cs typeface="Times New Roman" panose="02020603050405020304" pitchFamily="18" charset="0"/>
              </a:rPr>
              <a:t>Песнь о скопе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200" b="1"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Укрывает зной ветки сосен,</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А над ними несется скопа.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Ее взгляд не по-птичьи серьезен:</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Как печальна ее судьба!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Белогрудая, остроклювая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Королева морей и лесов,</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Ждут птенцы на верхушке дерева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Свою мать, но она не придет.</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Эту птицу догонит пуля</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 пройдет чрез нее насквозь.</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Не успела, не увильнула,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Но ни стона не донеслось.</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Скопа пала на колкую хвою,</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Оглянулась печально вокруг,</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Шевельнула разок головою….</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Где в глазах ее медовых испуг?!</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Не дождутся птенцы свою мать</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И погибнут на этой сосне!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Ведь их некому здесь защищать</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этой страшной лесной глубине.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А погибла за перья скопа,</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Ведь они так важны у нее.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Почему мы природу терзаем, губя,</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Приставляя вплотную ружье?!</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523362" cy="6858000"/>
          </a:xfrm>
          <a:prstGeom prst="rect">
            <a:avLst/>
          </a:prstGeom>
        </p:spPr>
      </p:pic>
    </p:spTree>
    <p:extLst>
      <p:ext uri="{BB962C8B-B14F-4D97-AF65-F5344CB8AC3E}">
        <p14:creationId xmlns:p14="http://schemas.microsoft.com/office/powerpoint/2010/main" val="2241728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906" y="0"/>
            <a:ext cx="4027251" cy="6858000"/>
          </a:xfrm>
          <a:prstGeom prst="rect">
            <a:avLst/>
          </a:prstGeom>
        </p:spPr>
      </p:pic>
      <p:sp>
        <p:nvSpPr>
          <p:cNvPr id="4" name="Прямоугольник 3"/>
          <p:cNvSpPr/>
          <p:nvPr/>
        </p:nvSpPr>
        <p:spPr>
          <a:xfrm>
            <a:off x="4435812" y="-10633311"/>
            <a:ext cx="4708187" cy="9330246"/>
          </a:xfrm>
          <a:prstGeom prst="rect">
            <a:avLst/>
          </a:prstGeom>
        </p:spPr>
        <p:txBody>
          <a:bodyPr wrap="square">
            <a:spAutoFit/>
          </a:bodyPr>
          <a:lstStyle/>
          <a:p>
            <a:pPr algn="ctr">
              <a:lnSpc>
                <a:spcPct val="115000"/>
              </a:lnSpc>
              <a:spcAft>
                <a:spcPts val="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Львова Лидия, 9 класс</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Чудо-птица</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rPr>
              <a:t/>
            </a:r>
            <a:br>
              <a:rPr lang="ru-RU" dirty="0">
                <a:latin typeface="Times New Roman" panose="02020603050405020304" pitchFamily="18" charset="0"/>
                <a:ea typeface="Times New Roman" panose="02020603050405020304" pitchFamily="18" charset="0"/>
              </a:rPr>
            </a:b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Вот кружит над водной гладью</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Скопа-птица, посмотри!</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Что, ты, ищешь там повсюду</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И зачем кружишься, ты?</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6" name="Объект 5"/>
          <p:cNvGraphicFramePr>
            <a:graphicFrameLocks noChangeAspect="1"/>
          </p:cNvGraphicFramePr>
          <p:nvPr>
            <p:extLst>
              <p:ext uri="{D42A27DB-BD31-4B8C-83A1-F6EECF244321}">
                <p14:modId xmlns:p14="http://schemas.microsoft.com/office/powerpoint/2010/main" val="2066843289"/>
              </p:ext>
            </p:extLst>
          </p:nvPr>
        </p:nvGraphicFramePr>
        <p:xfrm>
          <a:off x="6692630" y="107005"/>
          <a:ext cx="5233481" cy="6789906"/>
        </p:xfrm>
        <a:graphic>
          <a:graphicData uri="http://schemas.openxmlformats.org/presentationml/2006/ole">
            <mc:AlternateContent xmlns:mc="http://schemas.openxmlformats.org/markup-compatibility/2006">
              <mc:Choice xmlns:v="urn:schemas-microsoft-com:vml" Requires="v">
                <p:oleObj spid="_x0000_s2057" name="Document" r:id="rId5" imgW="6147689" imgH="8600776" progId="Word.Document.12">
                  <p:embed/>
                </p:oleObj>
              </mc:Choice>
              <mc:Fallback>
                <p:oleObj name="Document" r:id="rId5" imgW="6147689" imgH="8600776" progId="Word.Document.12">
                  <p:embed/>
                  <p:pic>
                    <p:nvPicPr>
                      <p:cNvPr id="0" name=""/>
                      <p:cNvPicPr/>
                      <p:nvPr/>
                    </p:nvPicPr>
                    <p:blipFill>
                      <a:blip r:embed="rId6"/>
                      <a:stretch>
                        <a:fillRect/>
                      </a:stretch>
                    </p:blipFill>
                    <p:spPr>
                      <a:xfrm>
                        <a:off x="6692630" y="107005"/>
                        <a:ext cx="5233481" cy="6789906"/>
                      </a:xfrm>
                      <a:prstGeom prst="rect">
                        <a:avLst/>
                      </a:prstGeom>
                    </p:spPr>
                  </p:pic>
                </p:oleObj>
              </mc:Fallback>
            </mc:AlternateContent>
          </a:graphicData>
        </a:graphic>
      </p:graphicFrame>
    </p:spTree>
    <p:extLst>
      <p:ext uri="{BB962C8B-B14F-4D97-AF65-F5344CB8AC3E}">
        <p14:creationId xmlns:p14="http://schemas.microsoft.com/office/powerpoint/2010/main" val="14676499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291830"/>
            <a:ext cx="10018713" cy="1050587"/>
          </a:xfrm>
        </p:spPr>
        <p:txBody>
          <a:bodyPr>
            <a:normAutofit/>
          </a:bodyPr>
          <a:lstStyle/>
          <a:p>
            <a:pPr algn="l"/>
            <a:r>
              <a:rPr lang="ru-RU" b="1" dirty="0" smtClean="0"/>
              <a:t>Проекты с </a:t>
            </a:r>
            <a:r>
              <a:rPr lang="ru-RU" b="1" dirty="0" err="1" smtClean="0"/>
              <a:t>глобаллаб</a:t>
            </a:r>
            <a:endParaRPr lang="ru-RU" b="1" dirty="0"/>
          </a:p>
        </p:txBody>
      </p:sp>
      <p:pic>
        <p:nvPicPr>
          <p:cNvPr id="3" name="Рисунок 2" descr="GlobalLab — Глобальная школьная лаборатория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8135"/>
            <a:ext cx="12192000" cy="5595379"/>
          </a:xfrm>
          <a:prstGeom prst="rect">
            <a:avLst/>
          </a:prstGeom>
        </p:spPr>
      </p:pic>
      <p:sp>
        <p:nvSpPr>
          <p:cNvPr id="4" name="Стрелка влево 3"/>
          <p:cNvSpPr/>
          <p:nvPr/>
        </p:nvSpPr>
        <p:spPr>
          <a:xfrm>
            <a:off x="7140102" y="0"/>
            <a:ext cx="4931924" cy="10603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3"/>
              </a:rPr>
              <a:t>https://globallab.org/ru/#.</a:t>
            </a:r>
            <a:r>
              <a:rPr lang="en-US" dirty="0" smtClean="0">
                <a:hlinkClick r:id="rId3"/>
              </a:rPr>
              <a:t>W4ZDKvkzaM9</a:t>
            </a:r>
            <a:endParaRPr lang="ru-RU" dirty="0" smtClean="0"/>
          </a:p>
          <a:p>
            <a:pPr algn="ctr"/>
            <a:endParaRPr lang="ru-RU" dirty="0"/>
          </a:p>
        </p:txBody>
      </p:sp>
    </p:spTree>
    <p:extLst>
      <p:ext uri="{BB962C8B-B14F-4D97-AF65-F5344CB8AC3E}">
        <p14:creationId xmlns:p14="http://schemas.microsoft.com/office/powerpoint/2010/main" val="914642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онкурс по разработке тестовых заданий к проекту «Бельки-2019» в рамках программы «Дежурный по планете»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85"/>
            <a:ext cx="12192000" cy="6609030"/>
          </a:xfrm>
          <a:prstGeom prst="rect">
            <a:avLst/>
          </a:prstGeom>
        </p:spPr>
      </p:pic>
    </p:spTree>
    <p:extLst>
      <p:ext uri="{BB962C8B-B14F-4D97-AF65-F5344CB8AC3E}">
        <p14:creationId xmlns:p14="http://schemas.microsoft.com/office/powerpoint/2010/main" val="4124406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1"/>
            <a:ext cx="10018713" cy="1145753"/>
          </a:xfrm>
        </p:spPr>
        <p:txBody>
          <a:bodyPr>
            <a:normAutofit/>
          </a:bodyPr>
          <a:lstStyle/>
          <a:p>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РИСУНКИ ДЕТЕЙ</a:t>
            </a:r>
            <a:endParaRPr lang="ru-RU" sz="32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64766" y="421395"/>
            <a:ext cx="2343150" cy="312420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915494" y="3401000"/>
            <a:ext cx="2343150" cy="3124200"/>
          </a:xfr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75136" y="1149771"/>
            <a:ext cx="3508872" cy="3258468"/>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0501" y="4169885"/>
            <a:ext cx="3591499" cy="2693624"/>
          </a:xfrm>
          <a:prstGeom prst="rect">
            <a:avLst/>
          </a:prstGeom>
        </p:spPr>
      </p:pic>
      <p:sp>
        <p:nvSpPr>
          <p:cNvPr id="11" name="Прямоугольник 10"/>
          <p:cNvSpPr/>
          <p:nvPr/>
        </p:nvSpPr>
        <p:spPr>
          <a:xfrm rot="1111139">
            <a:off x="8110264" y="884243"/>
            <a:ext cx="3684054" cy="2585323"/>
          </a:xfrm>
          <a:prstGeom prst="rect">
            <a:avLst/>
          </a:prstGeom>
          <a:noFill/>
        </p:spPr>
        <p:txBody>
          <a:bodyPr wrap="square" lIns="91440" tIns="45720" rIns="91440" bIns="45720">
            <a:spAutoFit/>
          </a:bodyPr>
          <a:lstStyle/>
          <a:p>
            <a:pPr algn="ctr"/>
            <a:r>
              <a:rPr lang="ru-RU"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Скворцов </a:t>
            </a:r>
            <a:r>
              <a:rPr lang="ru-RU"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А</a:t>
            </a:r>
            <a:r>
              <a:rPr lang="ru-RU"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лександр 2015</a:t>
            </a:r>
            <a:endParaRPr lang="ru-RU"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8" name="Slide"/>
          <p:cNvPicPr>
            <a:picLocks noChangeAspect="1"/>
          </p:cNvPicPr>
          <p:nvPr/>
        </p:nvPicPr>
        <p:blipFill>
          <a:blip r:embed="rId6"/>
          <a:stretch>
            <a:fillRect/>
          </a:stretch>
        </p:blipFill>
        <p:spPr>
          <a:xfrm>
            <a:off x="-1" y="9525"/>
            <a:ext cx="12109509" cy="6858000"/>
          </a:xfrm>
          <a:prstGeom prst="rect">
            <a:avLst/>
          </a:prstGeom>
        </p:spPr>
      </p:pic>
    </p:spTree>
    <p:extLst>
      <p:ext uri="{BB962C8B-B14F-4D97-AF65-F5344CB8AC3E}">
        <p14:creationId xmlns:p14="http://schemas.microsoft.com/office/powerpoint/2010/main" val="327138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3964" y="4192836"/>
            <a:ext cx="3766345" cy="2665164"/>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32" y="3390440"/>
            <a:ext cx="3791680" cy="2671590"/>
          </a:xfrm>
          <a:prstGeom prst="rect">
            <a:avLst/>
          </a:prstGeom>
        </p:spPr>
      </p:pic>
      <p:sp>
        <p:nvSpPr>
          <p:cNvPr id="2" name="Заголовок 1"/>
          <p:cNvSpPr>
            <a:spLocks noGrp="1"/>
          </p:cNvSpPr>
          <p:nvPr>
            <p:ph type="title"/>
          </p:nvPr>
        </p:nvSpPr>
        <p:spPr>
          <a:xfrm>
            <a:off x="1484311" y="77118"/>
            <a:ext cx="10018713" cy="672029"/>
          </a:xfrm>
        </p:spPr>
        <p:txBody>
          <a:bodyPr>
            <a:normAutofit fontScale="90000"/>
          </a:bodyPr>
          <a:lstStyle/>
          <a:p>
            <a:r>
              <a:rPr lang="ru-RU" b="1" dirty="0">
                <a:solidFill>
                  <a:schemeClr val="accent1">
                    <a:lumMod val="50000"/>
                  </a:schemeClr>
                </a:solidFill>
                <a:latin typeface="Times New Roman" panose="02020603050405020304" pitchFamily="18" charset="0"/>
                <a:cs typeface="Times New Roman" panose="02020603050405020304" pitchFamily="18" charset="0"/>
              </a:rPr>
              <a:t>РИСУНКИ ДЕТЕЙ</a:t>
            </a:r>
            <a:endParaRPr lang="ru-RU" dirty="0"/>
          </a:p>
        </p:txBody>
      </p:sp>
      <p:pic>
        <p:nvPicPr>
          <p:cNvPr id="5" name="Объект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065669" y="707833"/>
            <a:ext cx="3741305" cy="2599981"/>
          </a:xfr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452" y="707833"/>
            <a:ext cx="3845548" cy="2682607"/>
          </a:xfrm>
          <a:prstGeom prst="rect">
            <a:avLst/>
          </a:prstGeom>
        </p:spPr>
      </p:pic>
      <p:sp>
        <p:nvSpPr>
          <p:cNvPr id="9" name="Прямоугольник 8"/>
          <p:cNvSpPr/>
          <p:nvPr/>
        </p:nvSpPr>
        <p:spPr>
          <a:xfrm>
            <a:off x="4707822" y="1379861"/>
            <a:ext cx="3638630" cy="264129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latin typeface="Times New Roman" panose="02020603050405020304" pitchFamily="18" charset="0"/>
                <a:cs typeface="Times New Roman" panose="02020603050405020304" pitchFamily="18" charset="0"/>
              </a:rPr>
              <a:t>Путешествие в </a:t>
            </a:r>
            <a:r>
              <a:rPr lang="ru-RU" sz="2400" b="1" dirty="0" err="1" smtClean="0">
                <a:solidFill>
                  <a:schemeClr val="tx1"/>
                </a:solidFill>
                <a:latin typeface="Times New Roman" panose="02020603050405020304" pitchFamily="18" charset="0"/>
                <a:cs typeface="Times New Roman" panose="02020603050405020304" pitchFamily="18" charset="0"/>
              </a:rPr>
              <a:t>Клязьминский</a:t>
            </a:r>
            <a:r>
              <a:rPr lang="ru-RU" sz="2400" b="1" dirty="0" smtClean="0">
                <a:solidFill>
                  <a:schemeClr val="tx1"/>
                </a:solidFill>
                <a:latin typeface="Times New Roman" panose="02020603050405020304" pitchFamily="18" charset="0"/>
                <a:cs typeface="Times New Roman" panose="02020603050405020304" pitchFamily="18" charset="0"/>
              </a:rPr>
              <a:t> Заказник или по страницам Красной Книги Ивановской области</a:t>
            </a:r>
            <a:endParaRPr lang="ru-RU" sz="2400" b="1" dirty="0">
              <a:solidFill>
                <a:schemeClr val="tx1"/>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0310" y="3514381"/>
            <a:ext cx="3781690" cy="3343619"/>
          </a:xfrm>
          <a:prstGeom prst="rect">
            <a:avLst/>
          </a:prstGeom>
        </p:spPr>
      </p:pic>
      <p:pic>
        <p:nvPicPr>
          <p:cNvPr id="11" name="Slide"/>
          <p:cNvPicPr>
            <a:picLocks noChangeAspect="1"/>
          </p:cNvPicPr>
          <p:nvPr/>
        </p:nvPicPr>
        <p:blipFill>
          <a:blip r:embed="rId7"/>
          <a:stretch>
            <a:fillRect/>
          </a:stretch>
        </p:blipFill>
        <p:spPr>
          <a:xfrm>
            <a:off x="0" y="9525"/>
            <a:ext cx="12192000" cy="6858000"/>
          </a:xfrm>
          <a:prstGeom prst="rect">
            <a:avLst/>
          </a:prstGeom>
        </p:spPr>
      </p:pic>
    </p:spTree>
    <p:extLst>
      <p:ext uri="{BB962C8B-B14F-4D97-AF65-F5344CB8AC3E}">
        <p14:creationId xmlns:p14="http://schemas.microsoft.com/office/powerpoint/2010/main" val="1689589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311" y="77119"/>
            <a:ext cx="10018713" cy="1322023"/>
          </a:xfrm>
        </p:spPr>
        <p:txBody>
          <a:bodyPr>
            <a:normAutofit/>
          </a:bodyPr>
          <a:lstStyle/>
          <a:p>
            <a:r>
              <a:rPr lang="ru-RU" sz="3200" b="1" dirty="0" smtClean="0">
                <a:solidFill>
                  <a:schemeClr val="accent1">
                    <a:lumMod val="50000"/>
                  </a:schemeClr>
                </a:solidFill>
                <a:latin typeface="Times New Roman" panose="02020603050405020304" pitchFamily="18" charset="0"/>
                <a:cs typeface="Times New Roman" panose="02020603050405020304" pitchFamily="18" charset="0"/>
              </a:rPr>
              <a:t>МИТРОФАНОВА ПОЛИНА (2014/2015 учебный год: проект на 3 тур естественного турнира)</a:t>
            </a:r>
            <a:endParaRPr lang="ru-RU"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313235" y="1399141"/>
            <a:ext cx="10794304" cy="5012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rgbClr val="C00000"/>
                </a:solidFill>
                <a:latin typeface="Times New Roman" panose="02020603050405020304" pitchFamily="18" charset="0"/>
                <a:cs typeface="Times New Roman" panose="02020603050405020304" pitchFamily="18" charset="0"/>
              </a:rPr>
              <a:t>ПРОЕКТ ПО ТЕМЕ ВЕЛИКИЕ ОТКРЫТИЯ ОТЕЧЕСТВЕННЫХ УЧЕНЫХ В ОБЛАСТИ БИОЛОГИИ: ПЕНИЦИЛЛИН</a:t>
            </a:r>
            <a:endParaRPr lang="ru-RU" sz="3200" b="1" dirty="0">
              <a:latin typeface="Times New Roman" panose="02020603050405020304" pitchFamily="18" charset="0"/>
              <a:cs typeface="Times New Roman" panose="02020603050405020304" pitchFamily="18" charset="0"/>
            </a:endParaRPr>
          </a:p>
        </p:txBody>
      </p:sp>
      <p:pic>
        <p:nvPicPr>
          <p:cNvPr id="4" name="Slide"/>
          <p:cNvPicPr>
            <a:picLocks noChangeAspect="1"/>
          </p:cNvPicPr>
          <p:nvPr/>
        </p:nvPicPr>
        <p:blipFill>
          <a:blip r:embed="rId2"/>
          <a:stretch>
            <a:fillRect/>
          </a:stretch>
        </p:blipFill>
        <p:spPr>
          <a:xfrm>
            <a:off x="0" y="9525"/>
            <a:ext cx="12192000" cy="6858000"/>
          </a:xfrm>
          <a:prstGeom prst="rect">
            <a:avLst/>
          </a:prstGeom>
        </p:spPr>
      </p:pic>
    </p:spTree>
    <p:extLst>
      <p:ext uri="{BB962C8B-B14F-4D97-AF65-F5344CB8AC3E}">
        <p14:creationId xmlns:p14="http://schemas.microsoft.com/office/powerpoint/2010/main" val="34117942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0" y="9525"/>
            <a:ext cx="12192000" cy="6858000"/>
          </a:xfrm>
          <a:prstGeom prst="rect">
            <a:avLst/>
          </a:prstGeom>
        </p:spPr>
      </p:pic>
    </p:spTree>
    <p:extLst>
      <p:ext uri="{BB962C8B-B14F-4D97-AF65-F5344CB8AC3E}">
        <p14:creationId xmlns:p14="http://schemas.microsoft.com/office/powerpoint/2010/main" val="341719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0" y="9525"/>
            <a:ext cx="12192000" cy="6858000"/>
          </a:xfrm>
          <a:prstGeom prst="rect">
            <a:avLst/>
          </a:prstGeom>
        </p:spPr>
      </p:pic>
    </p:spTree>
    <p:extLst>
      <p:ext uri="{BB962C8B-B14F-4D97-AF65-F5344CB8AC3E}">
        <p14:creationId xmlns:p14="http://schemas.microsoft.com/office/powerpoint/2010/main" val="30192217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араллакс">
  <a:themeElements>
    <a:clrScheme name="Параллакс">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Параллакс">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TM03457496[[fn=Параллакс]]</Template>
  <TotalTime>603</TotalTime>
  <Words>712</Words>
  <Application>Microsoft Office PowerPoint</Application>
  <PresentationFormat>Широкоэкранный</PresentationFormat>
  <Paragraphs>98</Paragraphs>
  <Slides>44</Slides>
  <Notes>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44</vt:i4>
      </vt:variant>
    </vt:vector>
  </HeadingPairs>
  <TitlesOfParts>
    <vt:vector size="51" baseType="lpstr">
      <vt:lpstr>Aharoni</vt:lpstr>
      <vt:lpstr>Arial</vt:lpstr>
      <vt:lpstr>Calibri</vt:lpstr>
      <vt:lpstr>Corbel</vt:lpstr>
      <vt:lpstr>Times New Roman</vt:lpstr>
      <vt:lpstr>Параллакс</vt:lpstr>
      <vt:lpstr>Document</vt:lpstr>
      <vt:lpstr>Из опыта  экологического образования в условиях ФГОС</vt:lpstr>
      <vt:lpstr>ПРОЕКТЫ НА ФОРУМ «ЧЕЛОВЕК И ЖИВОТНЫЕ»</vt:lpstr>
      <vt:lpstr>ВСЕРОССИЙСКИЙ КОНКУРС ИМЕНИ В.М. СМИРИНА (2017)</vt:lpstr>
      <vt:lpstr>ВСЕРОССИЙСКИЙ КОНКУРС ИМЕНИ В.М. СМИРИНА (2016)</vt:lpstr>
      <vt:lpstr>РИСУНКИ ДЕТЕЙ</vt:lpstr>
      <vt:lpstr>РИСУНКИ ДЕТЕЙ</vt:lpstr>
      <vt:lpstr>МИТРОФАНОВА ПОЛИНА (2014/2015 учебный год: проект на 3 тур естественного турнира)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Методические пособия и учебники, которые могут быть использованы для подготовки к урокам (раздел экология курса биология), а также для организации факультативных и элективных курсов по экологии</vt:lpstr>
      <vt:lpstr>Презентация PowerPoint</vt:lpstr>
      <vt:lpstr>Презентация PowerPoint</vt:lpstr>
      <vt:lpstr>Презентация PowerPoint</vt:lpstr>
      <vt:lpstr>Презентация PowerPoint</vt:lpstr>
      <vt:lpstr>Элективные курсы по экологии Автор: И.В. Ивакина</vt:lpstr>
      <vt:lpstr>Презентация PowerPoint</vt:lpstr>
      <vt:lpstr>Учебные пособия, которые могут применяться для выполнения исследовательских и проектных работ по экологии</vt:lpstr>
      <vt:lpstr>Презентация PowerPoint</vt:lpstr>
      <vt:lpstr>Презентация PowerPoint</vt:lpstr>
      <vt:lpstr>Презентация PowerPoint</vt:lpstr>
      <vt:lpstr>Презентация PowerPoint</vt:lpstr>
      <vt:lpstr>Презентация PowerPoint</vt:lpstr>
      <vt:lpstr>Аннотация курса</vt:lpstr>
      <vt:lpstr>ПОДГОТОВКА К ОЛИМПИАДАМ ПО ЭКОЛОГИИ</vt:lpstr>
      <vt:lpstr>Презентация PowerPoint</vt:lpstr>
      <vt:lpstr>Презентация PowerPoint</vt:lpstr>
      <vt:lpstr>Презентация PowerPoint</vt:lpstr>
      <vt:lpstr>Кроме урочной деятельности и внеурочной, направленной на подготовку к олимпиадам школьников, я вместе с учащимися Гимназии активно участвую в проектной и исследовательской деятельности, имеющей экологическую направленность. </vt:lpstr>
      <vt:lpstr>ГОГОЛЕВА ЕКАТЕРИНА 9-А КЛАСС ПРИЗЕР РЕГИОНАЛЬНОГО ЭТАПА ВСОШ 2017/2018 ГГ. ПО ЭКОЛОГИИ ИССЛЕДОВАТЕЛЬСКАЯ РАБОТА </vt:lpstr>
      <vt:lpstr>МАСЛЮКОВ ВСЕВОЛОД 9-В КЛАСС ПОБЕДИТЕЛЬ РЕГИОНАЛЬНОГО ЭТАПА ВСОШ 2017/2018 ГГ. ПО ЭКОЛОГИИ ИССЛЕДОВАТЕЛЬСКАЯ РАБОТА </vt:lpstr>
      <vt:lpstr>Презентация PowerPoint</vt:lpstr>
      <vt:lpstr>Презентация PowerPoint</vt:lpstr>
      <vt:lpstr>СЛЕТ ЛЮБИТЕЛЕЙ ПРИРОДЫ Кроме того, я и мои учащиеся активно участвуем в различных городских инициативах, связанных с экологическим образованием. Это, в первую очередь, слет любителей природы, который проводится ежегодно ГБУДО «Ивановский областной центр развития дополнительного образования детей». Учащиеся готовят проекты о своих домашних животных, об особенностях их содержания, показывают интересные видеоматериалы из их жизни. Это своего рода площадка для общения людей, небезразличных к природе, воспитывающая интерес и любовь ко всему, что нас окружает. </vt:lpstr>
      <vt:lpstr> Участие в городском конкурсе В 2018 году мы приняли активное участие  в открытом городском творческом конкурсе «Скопа – птица 2018 года», который проводится в рамках социально значимого проекта Союза охраны птиц России (СОПР), в ходе, реализации которого ежегодно избирается птица года. Выбранная птица оказывается в «свой» год в центре общего внимания. Птицей 2018 года выбрана хищная птица - скопа.  Данный проект позволяет реализовать ежегодные эколого-просветительские конкурсы, актуальные в дополнительном образовании и не только. Смена тематики и всероссийский масштаб акции обеспечивают расширение кругозора детей, дают возможность познакомиться с отдельными видами птиц посредством творческой деятельности, способствуют накоплению и передаче знаний о птицах, а также опыта работы с ними.  Мы представили на конкурс 5 стихотворений, посвященных скопе в номинации «Литературное творчество» и получили все три призовых места. В номинации художественное творчество были представлены две работы – художественное творчество (1 место) и квилинг. </vt:lpstr>
      <vt:lpstr>Презентация PowerPoint</vt:lpstr>
      <vt:lpstr>Презентация PowerPoint</vt:lpstr>
      <vt:lpstr>Презентация PowerPoint</vt:lpstr>
      <vt:lpstr>Презентация PowerPoint</vt:lpstr>
      <vt:lpstr>Проекты с глобаллаб</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Музейный предмет в научно-исследовательской деятельности обучающихся ООО по биологии</dc:title>
  <dc:creator>User</dc:creator>
  <cp:lastModifiedBy>User</cp:lastModifiedBy>
  <cp:revision>53</cp:revision>
  <dcterms:created xsi:type="dcterms:W3CDTF">2017-12-06T14:47:53Z</dcterms:created>
  <dcterms:modified xsi:type="dcterms:W3CDTF">2018-08-30T13:23:09Z</dcterms:modified>
</cp:coreProperties>
</file>