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58" r:id="rId4"/>
    <p:sldId id="259" r:id="rId5"/>
    <p:sldId id="260" r:id="rId6"/>
    <p:sldId id="261" r:id="rId7"/>
    <p:sldId id="266" r:id="rId8"/>
    <p:sldId id="263" r:id="rId9"/>
    <p:sldId id="26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86" d="100"/>
          <a:sy n="86" d="100"/>
        </p:scale>
        <p:origin x="-684" y="-90"/>
      </p:cViewPr>
      <p:guideLst>
        <p:guide orient="horz" pos="2160"/>
        <p:guide pos="2880"/>
      </p:guideLst>
    </p:cSldViewPr>
  </p:slideViewPr>
  <p:outlineViewPr>
    <p:cViewPr>
      <p:scale>
        <a:sx n="33" d="100"/>
        <a:sy n="33" d="100"/>
      </p:scale>
      <p:origin x="0" y="9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0534B-4CC6-4BFD-BEDF-8419F5D44F21}" type="datetimeFigureOut">
              <a:rPr lang="ru-RU" smtClean="0"/>
              <a:pPr/>
              <a:t>24.04.2014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30ACE-5E18-44BE-A898-0A4CDCD6EAD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A930ACE-5E18-44BE-A898-0A4CDCD6EAD5}"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5A0FFCF-0B55-4798-886D-502801881A21}" type="datetimeFigureOut">
              <a:rPr lang="ru-RU" smtClean="0"/>
              <a:pPr/>
              <a:t>24.04.2014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CA48899-E35D-4ED2-AF0B-50F661388FE8}" type="slidenum">
              <a:rPr lang="ru-RU" smtClean="0"/>
              <a:pPr/>
              <a:t>‹#›</a:t>
            </a:fld>
            <a:endParaRPr lang="ru-RU"/>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A0FFCF-0B55-4798-886D-502801881A21}" type="datetimeFigureOut">
              <a:rPr lang="ru-RU" smtClean="0"/>
              <a:pPr/>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48899-E35D-4ED2-AF0B-50F661388FE8}" type="slidenum">
              <a:rPr lang="ru-RU" smtClean="0"/>
              <a:pPr/>
              <a:t>‹#›</a:t>
            </a:fld>
            <a:endParaRPr lang="ru-RU"/>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A0FFCF-0B55-4798-886D-502801881A21}" type="datetimeFigureOut">
              <a:rPr lang="ru-RU" smtClean="0"/>
              <a:pPr/>
              <a:t>24.04.2014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48899-E35D-4ED2-AF0B-50F661388FE8}" type="slidenum">
              <a:rPr lang="ru-RU" smtClean="0"/>
              <a:pPr/>
              <a:t>‹#›</a:t>
            </a:fld>
            <a:endParaRPr lang="ru-RU"/>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A5A0FFCF-0B55-4798-886D-502801881A21}" type="datetimeFigureOut">
              <a:rPr lang="ru-RU" smtClean="0"/>
              <a:pPr/>
              <a:t>24.04.2014</a:t>
            </a:fld>
            <a:endParaRPr lang="ru-RU"/>
          </a:p>
        </p:txBody>
      </p:sp>
      <p:sp>
        <p:nvSpPr>
          <p:cNvPr id="9" name="Номер слайда 8"/>
          <p:cNvSpPr>
            <a:spLocks noGrp="1"/>
          </p:cNvSpPr>
          <p:nvPr>
            <p:ph type="sldNum" sz="quarter" idx="15"/>
          </p:nvPr>
        </p:nvSpPr>
        <p:spPr/>
        <p:txBody>
          <a:bodyPr rtlCol="0"/>
          <a:lstStyle/>
          <a:p>
            <a:fld id="{ACA48899-E35D-4ED2-AF0B-50F661388FE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5A0FFCF-0B55-4798-886D-502801881A21}" type="datetimeFigureOut">
              <a:rPr lang="ru-RU" smtClean="0"/>
              <a:pPr/>
              <a:t>24.04.2014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CA48899-E35D-4ED2-AF0B-50F661388FE8}" type="slidenum">
              <a:rPr lang="ru-RU" smtClean="0"/>
              <a:pPr/>
              <a:t>‹#›</a:t>
            </a:fld>
            <a:endParaRPr lang="ru-RU"/>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5A0FFCF-0B55-4798-886D-502801881A21}" type="datetimeFigureOut">
              <a:rPr lang="ru-RU" smtClean="0"/>
              <a:pPr/>
              <a:t>24.04.2014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A48899-E35D-4ED2-AF0B-50F661388FE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A5A0FFCF-0B55-4798-886D-502801881A21}" type="datetimeFigureOut">
              <a:rPr lang="ru-RU" smtClean="0"/>
              <a:pPr/>
              <a:t>24.04.2014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A48899-E35D-4ED2-AF0B-50F661388FE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A5A0FFCF-0B55-4798-886D-502801881A21}" type="datetimeFigureOut">
              <a:rPr lang="ru-RU" smtClean="0"/>
              <a:pPr/>
              <a:t>24.04.2014</a:t>
            </a:fld>
            <a:endParaRPr lang="ru-RU"/>
          </a:p>
        </p:txBody>
      </p:sp>
      <p:sp>
        <p:nvSpPr>
          <p:cNvPr id="7" name="Номер слайда 6"/>
          <p:cNvSpPr>
            <a:spLocks noGrp="1"/>
          </p:cNvSpPr>
          <p:nvPr>
            <p:ph type="sldNum" sz="quarter" idx="11"/>
          </p:nvPr>
        </p:nvSpPr>
        <p:spPr/>
        <p:txBody>
          <a:bodyPr rtlCol="0"/>
          <a:lstStyle/>
          <a:p>
            <a:fld id="{ACA48899-E35D-4ED2-AF0B-50F661388FE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A0FFCF-0B55-4798-886D-502801881A21}" type="datetimeFigureOut">
              <a:rPr lang="ru-RU" smtClean="0"/>
              <a:pPr/>
              <a:t>24.04.2014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A48899-E35D-4ED2-AF0B-50F661388FE8}" type="slidenum">
              <a:rPr lang="ru-RU" smtClean="0"/>
              <a:pPr/>
              <a:t>‹#›</a:t>
            </a:fld>
            <a:endParaRPr lang="ru-RU"/>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A5A0FFCF-0B55-4798-886D-502801881A21}" type="datetimeFigureOut">
              <a:rPr lang="ru-RU" smtClean="0"/>
              <a:pPr/>
              <a:t>24.04.2014</a:t>
            </a:fld>
            <a:endParaRPr lang="ru-RU"/>
          </a:p>
        </p:txBody>
      </p:sp>
      <p:sp>
        <p:nvSpPr>
          <p:cNvPr id="22" name="Номер слайда 21"/>
          <p:cNvSpPr>
            <a:spLocks noGrp="1"/>
          </p:cNvSpPr>
          <p:nvPr>
            <p:ph type="sldNum" sz="quarter" idx="15"/>
          </p:nvPr>
        </p:nvSpPr>
        <p:spPr/>
        <p:txBody>
          <a:bodyPr rtlCol="0"/>
          <a:lstStyle/>
          <a:p>
            <a:fld id="{ACA48899-E35D-4ED2-AF0B-50F661388FE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5A0FFCF-0B55-4798-886D-502801881A21}" type="datetimeFigureOut">
              <a:rPr lang="ru-RU" smtClean="0"/>
              <a:pPr/>
              <a:t>24.04.2014</a:t>
            </a:fld>
            <a:endParaRPr lang="ru-RU"/>
          </a:p>
        </p:txBody>
      </p:sp>
      <p:sp>
        <p:nvSpPr>
          <p:cNvPr id="18" name="Номер слайда 17"/>
          <p:cNvSpPr>
            <a:spLocks noGrp="1"/>
          </p:cNvSpPr>
          <p:nvPr>
            <p:ph type="sldNum" sz="quarter" idx="11"/>
          </p:nvPr>
        </p:nvSpPr>
        <p:spPr/>
        <p:txBody>
          <a:bodyPr rtlCol="0"/>
          <a:lstStyle/>
          <a:p>
            <a:fld id="{ACA48899-E35D-4ED2-AF0B-50F661388FE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A0FFCF-0B55-4798-886D-502801881A21}" type="datetimeFigureOut">
              <a:rPr lang="ru-RU" smtClean="0"/>
              <a:pPr/>
              <a:t>24.04.2014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A48899-E35D-4ED2-AF0B-50F661388FE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file:///G:\&#1092;&#1086;&#1088;&#1091;&#1084;%20&#1095;&#1077;&#1083;&#1086;&#1074;&#1077;&#1082;%20&#1080;%20&#1078;&#1080;&#1074;&#1086;&#1090;&#1085;&#1099;&#1077;\&#1060;&#1080;&#1085;&#1072;&#1083;.mp4"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Documents and Settings\АК\Рабочий стол\биология\4-ый учебный корпус.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Заголовок 5"/>
          <p:cNvSpPr>
            <a:spLocks noGrp="1"/>
          </p:cNvSpPr>
          <p:nvPr>
            <p:ph type="ctrTitle"/>
          </p:nvPr>
        </p:nvSpPr>
        <p:spPr>
          <a:xfrm>
            <a:off x="214282" y="142852"/>
            <a:ext cx="8715436" cy="2500330"/>
          </a:xfrm>
        </p:spPr>
        <p:txBody>
          <a:bodyPr anchor="ctr">
            <a:noAutofit/>
          </a:bodyPr>
          <a:lstStyle/>
          <a:p>
            <a:r>
              <a:rPr lang="ru-RU" sz="4000" dirty="0" smtClean="0">
                <a:solidFill>
                  <a:srgbClr val="002060"/>
                </a:solidFill>
              </a:rPr>
              <a:t>Коллекция и история создания зоологического музея биологического факультета      </a:t>
            </a:r>
            <a:r>
              <a:rPr lang="ru-RU" sz="4000" dirty="0" err="1" smtClean="0">
                <a:solidFill>
                  <a:srgbClr val="002060"/>
                </a:solidFill>
              </a:rPr>
              <a:t>ИвГУ</a:t>
            </a:r>
            <a:endParaRPr lang="ru-RU" sz="4000" dirty="0">
              <a:solidFill>
                <a:srgbClr val="002060"/>
              </a:solidFill>
            </a:endParaRPr>
          </a:p>
        </p:txBody>
      </p:sp>
      <p:sp>
        <p:nvSpPr>
          <p:cNvPr id="7" name="Подзаголовок 6"/>
          <p:cNvSpPr>
            <a:spLocks noGrp="1"/>
          </p:cNvSpPr>
          <p:nvPr>
            <p:ph type="subTitle" idx="1"/>
          </p:nvPr>
        </p:nvSpPr>
        <p:spPr>
          <a:xfrm>
            <a:off x="3491880" y="5301208"/>
            <a:ext cx="5328592" cy="1556792"/>
          </a:xfrm>
          <a:solidFill>
            <a:schemeClr val="accent5">
              <a:lumMod val="60000"/>
              <a:lumOff val="40000"/>
            </a:schemeClr>
          </a:solidFill>
        </p:spPr>
        <p:txBody>
          <a:bodyPr>
            <a:normAutofit fontScale="92500"/>
          </a:bodyPr>
          <a:lstStyle/>
          <a:p>
            <a:r>
              <a:rPr lang="ru-RU" sz="2400" dirty="0" smtClean="0">
                <a:solidFill>
                  <a:srgbClr val="002060"/>
                </a:solidFill>
              </a:rPr>
              <a:t>Подготовили ученики 9А класса МБОУ Гимназия №30 г. Иваново</a:t>
            </a:r>
            <a:br>
              <a:rPr lang="ru-RU" sz="2400" dirty="0" smtClean="0">
                <a:solidFill>
                  <a:srgbClr val="002060"/>
                </a:solidFill>
              </a:rPr>
            </a:br>
            <a:r>
              <a:rPr lang="ru-RU" sz="2400" dirty="0" smtClean="0">
                <a:solidFill>
                  <a:srgbClr val="002060"/>
                </a:solidFill>
              </a:rPr>
              <a:t>Гришин Антон и Седова Арина</a:t>
            </a:r>
            <a:br>
              <a:rPr lang="ru-RU" sz="2400" dirty="0" smtClean="0">
                <a:solidFill>
                  <a:srgbClr val="002060"/>
                </a:solidFill>
              </a:rPr>
            </a:br>
            <a:r>
              <a:rPr lang="ru-RU" sz="2400" dirty="0" smtClean="0">
                <a:solidFill>
                  <a:srgbClr val="002060"/>
                </a:solidFill>
              </a:rPr>
              <a:t>Наставник: Ивакина И.В.</a:t>
            </a:r>
            <a:endParaRPr lang="ru-RU" sz="2400" dirty="0">
              <a:solidFill>
                <a:srgbClr val="002060"/>
              </a:solidFill>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900"/>
            <a:ext cx="7467600" cy="1071570"/>
          </a:xfrm>
        </p:spPr>
        <p:txBody>
          <a:bodyPr>
            <a:normAutofit/>
          </a:bodyPr>
          <a:lstStyle/>
          <a:p>
            <a:r>
              <a:rPr lang="ru-RU" sz="4800" b="1" dirty="0" smtClean="0"/>
              <a:t>История создания</a:t>
            </a:r>
            <a:endParaRPr lang="ru-RU" sz="4800" b="1" dirty="0"/>
          </a:p>
        </p:txBody>
      </p:sp>
      <p:sp>
        <p:nvSpPr>
          <p:cNvPr id="3" name="Содержимое 2"/>
          <p:cNvSpPr>
            <a:spLocks noGrp="1"/>
          </p:cNvSpPr>
          <p:nvPr>
            <p:ph sz="quarter" idx="1"/>
          </p:nvPr>
        </p:nvSpPr>
        <p:spPr>
          <a:xfrm>
            <a:off x="357158" y="1000108"/>
            <a:ext cx="7567642" cy="5473844"/>
          </a:xfrm>
        </p:spPr>
        <p:txBody>
          <a:bodyPr/>
          <a:lstStyle/>
          <a:p>
            <a:pPr>
              <a:buNone/>
            </a:pPr>
            <a:r>
              <a:rPr lang="ru-RU" dirty="0" smtClean="0"/>
              <a:t>Зоологический музей университета был создан  при кафедре зоологии по инициативе ее первого заведующего – </a:t>
            </a:r>
            <a:r>
              <a:rPr lang="ru-RU" dirty="0" err="1" smtClean="0"/>
              <a:t>Шкорбатова</a:t>
            </a:r>
            <a:r>
              <a:rPr lang="ru-RU" dirty="0" smtClean="0"/>
              <a:t> Георгия Леонидовича. Первые экскурсии в музее были проведены в конце 1976 г. Научное руководство первые 20 лет существования музея осуществлялось доц. кафедры – </a:t>
            </a:r>
            <a:r>
              <a:rPr lang="ru-RU" dirty="0" err="1" smtClean="0"/>
              <a:t>Хелевиной</a:t>
            </a:r>
            <a:r>
              <a:rPr lang="ru-RU" dirty="0" smtClean="0"/>
              <a:t> С.А. Текущую работу ведет Майоров А.А.</a:t>
            </a:r>
            <a:endParaRPr lang="ru-RU" dirty="0"/>
          </a:p>
        </p:txBody>
      </p:sp>
      <p:pic>
        <p:nvPicPr>
          <p:cNvPr id="4" name="Рисунок 3" descr="4-ый учебный корпус.jpg"/>
          <p:cNvPicPr>
            <a:picLocks noChangeAspect="1"/>
          </p:cNvPicPr>
          <p:nvPr/>
        </p:nvPicPr>
        <p:blipFill>
          <a:blip r:embed="rId2" cstate="print"/>
          <a:stretch>
            <a:fillRect/>
          </a:stretch>
        </p:blipFill>
        <p:spPr>
          <a:xfrm>
            <a:off x="428596" y="4143380"/>
            <a:ext cx="3897630" cy="2434590"/>
          </a:xfrm>
          <a:prstGeom prst="rect">
            <a:avLst/>
          </a:prstGeom>
        </p:spPr>
      </p:pic>
      <p:pic>
        <p:nvPicPr>
          <p:cNvPr id="5" name="Рисунок 4" descr="Шкорбатов.jpg"/>
          <p:cNvPicPr>
            <a:picLocks noChangeAspect="1"/>
          </p:cNvPicPr>
          <p:nvPr/>
        </p:nvPicPr>
        <p:blipFill>
          <a:blip r:embed="rId3" cstate="print"/>
          <a:stretch>
            <a:fillRect/>
          </a:stretch>
        </p:blipFill>
        <p:spPr>
          <a:xfrm>
            <a:off x="6286512" y="3643314"/>
            <a:ext cx="2363299" cy="307181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186766" cy="1285884"/>
          </a:xfrm>
        </p:spPr>
        <p:txBody>
          <a:bodyPr>
            <a:normAutofit fontScale="90000"/>
          </a:bodyPr>
          <a:lstStyle/>
          <a:p>
            <a:r>
              <a:rPr lang="ru-RU" sz="4800" b="1" dirty="0" smtClean="0"/>
              <a:t>Формирование коллекции музея</a:t>
            </a:r>
            <a:endParaRPr lang="ru-RU" sz="4800" b="1" dirty="0"/>
          </a:p>
        </p:txBody>
      </p:sp>
      <p:sp>
        <p:nvSpPr>
          <p:cNvPr id="3" name="Содержимое 2"/>
          <p:cNvSpPr>
            <a:spLocks noGrp="1"/>
          </p:cNvSpPr>
          <p:nvPr>
            <p:ph sz="quarter" idx="1"/>
          </p:nvPr>
        </p:nvSpPr>
        <p:spPr/>
        <p:txBody>
          <a:bodyPr>
            <a:normAutofit lnSpcReduction="10000"/>
          </a:bodyPr>
          <a:lstStyle/>
          <a:p>
            <a:pPr fontAlgn="base"/>
            <a:r>
              <a:rPr lang="ru-RU" dirty="0" smtClean="0"/>
              <a:t>Коллекция музея формировалась из разных источников. Помощь оказали Институт биологии южных морей (г. Севастополь), Ленинградский университет, Зоологический институт АН, Областной краеведческий музей. Но самый существенный вклад внес Зоологический музей МГУ, который передал нашему музею большое количество экспонатов и оборудования.</a:t>
            </a:r>
          </a:p>
          <a:p>
            <a:pPr fontAlgn="base"/>
            <a:r>
              <a:rPr lang="ru-RU" dirty="0" smtClean="0"/>
              <a:t>Часть коллекции музея формировалась за счет дарений и приобретения экспонатов у частных лиц. Сотрудники кафедры, студенты пополняли коллекцию, возвращаясь из экспедиций и практик.</a:t>
            </a:r>
          </a:p>
          <a:p>
            <a:endParaRPr lang="ru-RU"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25470"/>
          </a:xfrm>
        </p:spPr>
        <p:txBody>
          <a:bodyPr>
            <a:noAutofit/>
          </a:bodyPr>
          <a:lstStyle/>
          <a:p>
            <a:r>
              <a:rPr lang="ru-RU" sz="4800" b="1" dirty="0" smtClean="0"/>
              <a:t>Коллекция музея</a:t>
            </a:r>
            <a:endParaRPr lang="ru-RU" sz="4800" b="1" dirty="0"/>
          </a:p>
        </p:txBody>
      </p:sp>
      <p:sp>
        <p:nvSpPr>
          <p:cNvPr id="3" name="Содержимое 2"/>
          <p:cNvSpPr>
            <a:spLocks noGrp="1"/>
          </p:cNvSpPr>
          <p:nvPr>
            <p:ph sz="quarter" idx="1"/>
          </p:nvPr>
        </p:nvSpPr>
        <p:spPr>
          <a:xfrm>
            <a:off x="285720" y="1142984"/>
            <a:ext cx="6143668" cy="5330968"/>
          </a:xfrm>
        </p:spPr>
        <p:txBody>
          <a:bodyPr>
            <a:normAutofit/>
          </a:bodyPr>
          <a:lstStyle/>
          <a:p>
            <a:pPr>
              <a:buNone/>
            </a:pPr>
            <a:r>
              <a:rPr lang="ru-RU" sz="3200" dirty="0" smtClean="0"/>
              <a:t> В экспозиции представлено 90 видов млекопитающих, 190 видов птиц, коллекции рептилий, амфибий, рыб, беспозвоночных, насекомых</a:t>
            </a:r>
            <a:endParaRPr lang="ru-RU" sz="3200" dirty="0"/>
          </a:p>
        </p:txBody>
      </p:sp>
      <p:pic>
        <p:nvPicPr>
          <p:cNvPr id="7" name="Рисунок 6" descr="IMG_9000.JPG"/>
          <p:cNvPicPr>
            <a:picLocks noChangeAspect="1"/>
          </p:cNvPicPr>
          <p:nvPr/>
        </p:nvPicPr>
        <p:blipFill>
          <a:blip r:embed="rId2" cstate="print"/>
          <a:stretch>
            <a:fillRect/>
          </a:stretch>
        </p:blipFill>
        <p:spPr>
          <a:xfrm>
            <a:off x="5715008" y="4357694"/>
            <a:ext cx="3107553" cy="2071702"/>
          </a:xfrm>
          <a:prstGeom prst="rect">
            <a:avLst/>
          </a:prstGeom>
        </p:spPr>
      </p:pic>
      <p:pic>
        <p:nvPicPr>
          <p:cNvPr id="4" name="Рисунок 3" descr="Зв 1.jpg"/>
          <p:cNvPicPr>
            <a:picLocks noChangeAspect="1"/>
          </p:cNvPicPr>
          <p:nvPr/>
        </p:nvPicPr>
        <p:blipFill>
          <a:blip r:embed="rId3" cstate="print"/>
          <a:stretch>
            <a:fillRect/>
          </a:stretch>
        </p:blipFill>
        <p:spPr>
          <a:xfrm>
            <a:off x="2714612" y="4071942"/>
            <a:ext cx="3143273" cy="2357454"/>
          </a:xfrm>
          <a:prstGeom prst="rect">
            <a:avLst/>
          </a:prstGeom>
        </p:spPr>
      </p:pic>
      <p:pic>
        <p:nvPicPr>
          <p:cNvPr id="5" name="Рисунок 4" descr="Пт 1.jpg"/>
          <p:cNvPicPr>
            <a:picLocks noChangeAspect="1"/>
          </p:cNvPicPr>
          <p:nvPr/>
        </p:nvPicPr>
        <p:blipFill>
          <a:blip r:embed="rId4" cstate="print"/>
          <a:stretch>
            <a:fillRect/>
          </a:stretch>
        </p:blipFill>
        <p:spPr>
          <a:xfrm>
            <a:off x="142844" y="4071942"/>
            <a:ext cx="3143240" cy="2359131"/>
          </a:xfrm>
          <a:prstGeom prst="rect">
            <a:avLst/>
          </a:prstGeom>
        </p:spPr>
      </p:pic>
      <p:pic>
        <p:nvPicPr>
          <p:cNvPr id="6" name="Рисунок 5" descr="IMG_8984.JPG"/>
          <p:cNvPicPr>
            <a:picLocks noChangeAspect="1"/>
          </p:cNvPicPr>
          <p:nvPr/>
        </p:nvPicPr>
        <p:blipFill>
          <a:blip r:embed="rId5" cstate="print"/>
          <a:stretch>
            <a:fillRect/>
          </a:stretch>
        </p:blipFill>
        <p:spPr>
          <a:xfrm>
            <a:off x="6572264" y="928670"/>
            <a:ext cx="2286016" cy="34290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725470"/>
          </a:xfrm>
        </p:spPr>
        <p:txBody>
          <a:bodyPr>
            <a:noAutofit/>
          </a:bodyPr>
          <a:lstStyle/>
          <a:p>
            <a:r>
              <a:rPr lang="ru-RU" sz="4800" b="1" dirty="0" smtClean="0"/>
              <a:t>Деятельность музея </a:t>
            </a:r>
            <a:endParaRPr lang="ru-RU" sz="4800" b="1" dirty="0"/>
          </a:p>
        </p:txBody>
      </p:sp>
      <p:sp>
        <p:nvSpPr>
          <p:cNvPr id="3" name="Содержимое 2"/>
          <p:cNvSpPr>
            <a:spLocks noGrp="1"/>
          </p:cNvSpPr>
          <p:nvPr>
            <p:ph sz="quarter" idx="1"/>
          </p:nvPr>
        </p:nvSpPr>
        <p:spPr>
          <a:xfrm>
            <a:off x="457200" y="1214422"/>
            <a:ext cx="7467600" cy="5259530"/>
          </a:xfrm>
        </p:spPr>
        <p:txBody>
          <a:bodyPr/>
          <a:lstStyle/>
          <a:p>
            <a:pPr>
              <a:buNone/>
            </a:pPr>
            <a:r>
              <a:rPr lang="ru-RU" b="1" dirty="0" smtClean="0"/>
              <a:t>Главной задачей музея является работа со студентами, помощь в обучении с помощью наглядного представления материала. Но в музее также проводятся  экскурсии со школьниками, учителями и т.п.</a:t>
            </a:r>
          </a:p>
          <a:p>
            <a:endParaRPr lang="ru-RU" dirty="0"/>
          </a:p>
        </p:txBody>
      </p:sp>
      <p:pic>
        <p:nvPicPr>
          <p:cNvPr id="6" name="Рисунок 5" descr="image58757538.jpg"/>
          <p:cNvPicPr>
            <a:picLocks noChangeAspect="1"/>
          </p:cNvPicPr>
          <p:nvPr/>
        </p:nvPicPr>
        <p:blipFill>
          <a:blip r:embed="rId2" cstate="print"/>
          <a:stretch>
            <a:fillRect/>
          </a:stretch>
        </p:blipFill>
        <p:spPr>
          <a:xfrm>
            <a:off x="142844" y="3500438"/>
            <a:ext cx="4157902" cy="2765005"/>
          </a:xfrm>
          <a:prstGeom prst="rect">
            <a:avLst/>
          </a:prstGeom>
        </p:spPr>
      </p:pic>
      <p:pic>
        <p:nvPicPr>
          <p:cNvPr id="7" name="Рисунок 6" descr="image58757558.jpg"/>
          <p:cNvPicPr>
            <a:picLocks noChangeAspect="1"/>
          </p:cNvPicPr>
          <p:nvPr/>
        </p:nvPicPr>
        <p:blipFill>
          <a:blip r:embed="rId3" cstate="print"/>
          <a:stretch>
            <a:fillRect/>
          </a:stretch>
        </p:blipFill>
        <p:spPr>
          <a:xfrm>
            <a:off x="4500562" y="3500438"/>
            <a:ext cx="3571900" cy="279798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_8985.JPG"/>
          <p:cNvPicPr>
            <a:picLocks noGrp="1" noChangeAspect="1"/>
          </p:cNvPicPr>
          <p:nvPr>
            <p:ph sz="quarter" idx="1"/>
          </p:nvPr>
        </p:nvPicPr>
        <p:blipFill>
          <a:blip r:embed="rId2" cstate="print"/>
          <a:stretch>
            <a:fillRect/>
          </a:stretch>
        </p:blipFill>
        <p:spPr>
          <a:xfrm>
            <a:off x="6858001" y="0"/>
            <a:ext cx="2285999" cy="3429000"/>
          </a:xfrm>
        </p:spPr>
      </p:pic>
      <p:pic>
        <p:nvPicPr>
          <p:cNvPr id="5" name="Рисунок 4" descr="IMG_8986.JPG"/>
          <p:cNvPicPr>
            <a:picLocks noChangeAspect="1"/>
          </p:cNvPicPr>
          <p:nvPr/>
        </p:nvPicPr>
        <p:blipFill>
          <a:blip r:embed="rId3" cstate="print"/>
          <a:stretch>
            <a:fillRect/>
          </a:stretch>
        </p:blipFill>
        <p:spPr>
          <a:xfrm>
            <a:off x="4572000" y="-1"/>
            <a:ext cx="2309828" cy="3464743"/>
          </a:xfrm>
          <a:prstGeom prst="rect">
            <a:avLst/>
          </a:prstGeom>
        </p:spPr>
      </p:pic>
      <p:pic>
        <p:nvPicPr>
          <p:cNvPr id="8" name="Рисунок 7" descr="IMG_8990.JPG"/>
          <p:cNvPicPr>
            <a:picLocks noChangeAspect="1"/>
          </p:cNvPicPr>
          <p:nvPr/>
        </p:nvPicPr>
        <p:blipFill>
          <a:blip r:embed="rId4" cstate="print"/>
          <a:stretch>
            <a:fillRect/>
          </a:stretch>
        </p:blipFill>
        <p:spPr>
          <a:xfrm>
            <a:off x="2285984" y="-1"/>
            <a:ext cx="2357438" cy="3536157"/>
          </a:xfrm>
          <a:prstGeom prst="rect">
            <a:avLst/>
          </a:prstGeom>
        </p:spPr>
      </p:pic>
      <p:pic>
        <p:nvPicPr>
          <p:cNvPr id="10" name="Рисунок 9" descr="IMG_8996.JPG"/>
          <p:cNvPicPr>
            <a:picLocks noChangeAspect="1"/>
          </p:cNvPicPr>
          <p:nvPr/>
        </p:nvPicPr>
        <p:blipFill>
          <a:blip r:embed="rId5" cstate="print"/>
          <a:stretch>
            <a:fillRect/>
          </a:stretch>
        </p:blipFill>
        <p:spPr>
          <a:xfrm>
            <a:off x="0" y="0"/>
            <a:ext cx="2309828" cy="3464743"/>
          </a:xfrm>
          <a:prstGeom prst="rect">
            <a:avLst/>
          </a:prstGeom>
        </p:spPr>
      </p:pic>
      <p:pic>
        <p:nvPicPr>
          <p:cNvPr id="6" name="Рисунок 5" descr="IMG_8988.JPG"/>
          <p:cNvPicPr>
            <a:picLocks noChangeAspect="1"/>
          </p:cNvPicPr>
          <p:nvPr/>
        </p:nvPicPr>
        <p:blipFill>
          <a:blip r:embed="rId6" cstate="print"/>
          <a:stretch>
            <a:fillRect/>
          </a:stretch>
        </p:blipFill>
        <p:spPr>
          <a:xfrm>
            <a:off x="3428992" y="3429000"/>
            <a:ext cx="2333626" cy="3500438"/>
          </a:xfrm>
          <a:prstGeom prst="rect">
            <a:avLst/>
          </a:prstGeom>
        </p:spPr>
      </p:pic>
      <p:pic>
        <p:nvPicPr>
          <p:cNvPr id="9" name="Рисунок 8" descr="IMG_8995.JPG"/>
          <p:cNvPicPr>
            <a:picLocks noChangeAspect="1"/>
          </p:cNvPicPr>
          <p:nvPr/>
        </p:nvPicPr>
        <p:blipFill>
          <a:blip r:embed="rId7" cstate="print"/>
          <a:stretch>
            <a:fillRect/>
          </a:stretch>
        </p:blipFill>
        <p:spPr>
          <a:xfrm>
            <a:off x="0" y="3429000"/>
            <a:ext cx="3750496" cy="2500330"/>
          </a:xfrm>
          <a:prstGeom prst="rect">
            <a:avLst/>
          </a:prstGeom>
        </p:spPr>
      </p:pic>
      <p:pic>
        <p:nvPicPr>
          <p:cNvPr id="11" name="Рисунок 10" descr="IMG_9001.JPG"/>
          <p:cNvPicPr>
            <a:picLocks noChangeAspect="1"/>
          </p:cNvPicPr>
          <p:nvPr/>
        </p:nvPicPr>
        <p:blipFill>
          <a:blip r:embed="rId8" cstate="print"/>
          <a:stretch>
            <a:fillRect/>
          </a:stretch>
        </p:blipFill>
        <p:spPr>
          <a:xfrm>
            <a:off x="0" y="5524512"/>
            <a:ext cx="2000232" cy="1333488"/>
          </a:xfrm>
          <a:prstGeom prst="rect">
            <a:avLst/>
          </a:prstGeom>
        </p:spPr>
      </p:pic>
      <p:pic>
        <p:nvPicPr>
          <p:cNvPr id="12" name="Рисунок 11" descr="IMG_8994.JPG"/>
          <p:cNvPicPr>
            <a:picLocks noChangeAspect="1"/>
          </p:cNvPicPr>
          <p:nvPr/>
        </p:nvPicPr>
        <p:blipFill>
          <a:blip r:embed="rId9" cstate="print"/>
          <a:stretch>
            <a:fillRect/>
          </a:stretch>
        </p:blipFill>
        <p:spPr>
          <a:xfrm>
            <a:off x="2000232" y="5286388"/>
            <a:ext cx="2357418" cy="1571612"/>
          </a:xfrm>
          <a:prstGeom prst="rect">
            <a:avLst/>
          </a:prstGeom>
        </p:spPr>
      </p:pic>
      <p:pic>
        <p:nvPicPr>
          <p:cNvPr id="15" name="Рисунок 14" descr="IMG_8999.JPG"/>
          <p:cNvPicPr>
            <a:picLocks noChangeAspect="1"/>
          </p:cNvPicPr>
          <p:nvPr/>
        </p:nvPicPr>
        <p:blipFill>
          <a:blip r:embed="rId10" cstate="print"/>
          <a:stretch>
            <a:fillRect/>
          </a:stretch>
        </p:blipFill>
        <p:spPr>
          <a:xfrm>
            <a:off x="8001008" y="5429264"/>
            <a:ext cx="1142992" cy="1714488"/>
          </a:xfrm>
          <a:prstGeom prst="rect">
            <a:avLst/>
          </a:prstGeom>
        </p:spPr>
      </p:pic>
      <p:pic>
        <p:nvPicPr>
          <p:cNvPr id="7" name="Рисунок 6" descr="IMG_8989.JPG"/>
          <p:cNvPicPr>
            <a:picLocks noChangeAspect="1"/>
          </p:cNvPicPr>
          <p:nvPr/>
        </p:nvPicPr>
        <p:blipFill>
          <a:blip r:embed="rId11" cstate="print"/>
          <a:stretch>
            <a:fillRect/>
          </a:stretch>
        </p:blipFill>
        <p:spPr>
          <a:xfrm>
            <a:off x="5393505" y="3429000"/>
            <a:ext cx="3750495" cy="2500330"/>
          </a:xfrm>
          <a:prstGeom prst="rect">
            <a:avLst/>
          </a:prstGeom>
        </p:spPr>
      </p:pic>
      <p:pic>
        <p:nvPicPr>
          <p:cNvPr id="14" name="Рисунок 13" descr="IMG_8991.JPG"/>
          <p:cNvPicPr>
            <a:picLocks noChangeAspect="1"/>
          </p:cNvPicPr>
          <p:nvPr/>
        </p:nvPicPr>
        <p:blipFill>
          <a:blip r:embed="rId12" cstate="print"/>
          <a:stretch>
            <a:fillRect/>
          </a:stretch>
        </p:blipFill>
        <p:spPr>
          <a:xfrm>
            <a:off x="6179358" y="5643578"/>
            <a:ext cx="1821633" cy="1214422"/>
          </a:xfrm>
          <a:prstGeom prst="rect">
            <a:avLst/>
          </a:prstGeom>
        </p:spPr>
      </p:pic>
      <p:pic>
        <p:nvPicPr>
          <p:cNvPr id="13" name="Рисунок 12" descr="IMG_8998.JPG"/>
          <p:cNvPicPr>
            <a:picLocks noChangeAspect="1"/>
          </p:cNvPicPr>
          <p:nvPr/>
        </p:nvPicPr>
        <p:blipFill>
          <a:blip r:embed="rId13" cstate="print"/>
          <a:stretch>
            <a:fillRect/>
          </a:stretch>
        </p:blipFill>
        <p:spPr>
          <a:xfrm>
            <a:off x="4357686" y="5643578"/>
            <a:ext cx="1821633" cy="1214422"/>
          </a:xfrm>
          <a:prstGeom prst="rect">
            <a:avLst/>
          </a:prstGeom>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К\Рабочий стол\биология\биология\image58757538.jpg"/>
          <p:cNvPicPr>
            <a:picLocks noGrp="1" noChangeAspect="1" noChangeArrowheads="1"/>
          </p:cNvPicPr>
          <p:nvPr>
            <p:ph sz="quarter" idx="1"/>
          </p:nvPr>
        </p:nvPicPr>
        <p:blipFill>
          <a:blip r:embed="rId2" cstate="print"/>
          <a:srcRect/>
          <a:stretch>
            <a:fillRect/>
          </a:stretch>
        </p:blipFill>
        <p:spPr bwMode="auto">
          <a:xfrm>
            <a:off x="0" y="0"/>
            <a:ext cx="9143999" cy="6857999"/>
          </a:xfrm>
          <a:prstGeom prst="rect">
            <a:avLst/>
          </a:prstGeom>
          <a:noFill/>
        </p:spPr>
      </p:pic>
      <p:sp>
        <p:nvSpPr>
          <p:cNvPr id="2" name="Заголовок 1"/>
          <p:cNvSpPr>
            <a:spLocks noGrp="1"/>
          </p:cNvSpPr>
          <p:nvPr>
            <p:ph type="title"/>
          </p:nvPr>
        </p:nvSpPr>
        <p:spPr>
          <a:xfrm>
            <a:off x="457200" y="274638"/>
            <a:ext cx="7467600" cy="1439850"/>
          </a:xfrm>
        </p:spPr>
        <p:txBody>
          <a:bodyPr>
            <a:noAutofit/>
          </a:bodyPr>
          <a:lstStyle/>
          <a:p>
            <a:r>
              <a:rPr lang="ru-RU" sz="3600" b="1" dirty="0" smtClean="0">
                <a:solidFill>
                  <a:schemeClr val="bg1"/>
                </a:solidFill>
              </a:rPr>
              <a:t>Интервью с заведующим музеем А.А. </a:t>
            </a:r>
            <a:r>
              <a:rPr lang="ru-RU" sz="3600" b="1" dirty="0" err="1" smtClean="0">
                <a:solidFill>
                  <a:schemeClr val="bg1"/>
                </a:solidFill>
              </a:rPr>
              <a:t>Майоровым</a:t>
            </a:r>
            <a:endParaRPr lang="ru-RU" sz="3600" b="1" dirty="0">
              <a:solidFill>
                <a:schemeClr val="bg1"/>
              </a:solidFill>
            </a:endParaRPr>
          </a:p>
        </p:txBody>
      </p:sp>
      <p:sp>
        <p:nvSpPr>
          <p:cNvPr id="5" name="Управляющая кнопка: фильм 4">
            <a:hlinkClick r:id="rId3" action="ppaction://hlinkfile" highlightClick="1"/>
          </p:cNvPr>
          <p:cNvSpPr/>
          <p:nvPr/>
        </p:nvSpPr>
        <p:spPr>
          <a:xfrm>
            <a:off x="571472" y="5786454"/>
            <a:ext cx="928694" cy="50006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АК\Рабочий стол\биология\биология\Сатурния.jpg"/>
          <p:cNvPicPr>
            <a:picLocks noChangeAspect="1" noChangeArrowheads="1"/>
          </p:cNvPicPr>
          <p:nvPr/>
        </p:nvPicPr>
        <p:blipFill>
          <a:blip r:embed="rId2" cstate="print"/>
          <a:srcRect/>
          <a:stretch>
            <a:fillRect/>
          </a:stretch>
        </p:blipFill>
        <p:spPr bwMode="auto">
          <a:xfrm>
            <a:off x="1" y="0"/>
            <a:ext cx="8786842" cy="6858000"/>
          </a:xfrm>
          <a:prstGeom prst="rect">
            <a:avLst/>
          </a:prstGeom>
          <a:noFill/>
        </p:spPr>
      </p:pic>
      <p:sp>
        <p:nvSpPr>
          <p:cNvPr id="2" name="Заголовок 1"/>
          <p:cNvSpPr>
            <a:spLocks noGrp="1"/>
          </p:cNvSpPr>
          <p:nvPr>
            <p:ph type="title"/>
          </p:nvPr>
        </p:nvSpPr>
        <p:spPr>
          <a:xfrm>
            <a:off x="457200" y="142852"/>
            <a:ext cx="8186766" cy="1571636"/>
          </a:xfrm>
        </p:spPr>
        <p:txBody>
          <a:bodyPr>
            <a:noAutofit/>
          </a:bodyPr>
          <a:lstStyle/>
          <a:p>
            <a:r>
              <a:rPr lang="ru-RU" sz="4400" b="1" dirty="0" smtClean="0">
                <a:solidFill>
                  <a:schemeClr val="accent1">
                    <a:lumMod val="75000"/>
                  </a:schemeClr>
                </a:solidFill>
              </a:rPr>
              <a:t>Перспективы развития музея</a:t>
            </a:r>
            <a:endParaRPr lang="ru-RU" sz="4400" b="1" dirty="0">
              <a:solidFill>
                <a:schemeClr val="accent1">
                  <a:lumMod val="75000"/>
                </a:schemeClr>
              </a:solidFill>
            </a:endParaRPr>
          </a:p>
        </p:txBody>
      </p:sp>
      <p:sp>
        <p:nvSpPr>
          <p:cNvPr id="3" name="Содержимое 2"/>
          <p:cNvSpPr>
            <a:spLocks noGrp="1"/>
          </p:cNvSpPr>
          <p:nvPr>
            <p:ph sz="quarter" idx="1"/>
          </p:nvPr>
        </p:nvSpPr>
        <p:spPr>
          <a:xfrm>
            <a:off x="285720" y="2214554"/>
            <a:ext cx="8215370" cy="2786082"/>
          </a:xfrm>
        </p:spPr>
        <p:txBody>
          <a:bodyPr/>
          <a:lstStyle/>
          <a:p>
            <a:pPr algn="ctr">
              <a:buNone/>
            </a:pPr>
            <a:r>
              <a:rPr lang="ru-RU" b="1" dirty="0" smtClean="0"/>
              <a:t>Перспективы развития зоологического музея </a:t>
            </a:r>
            <a:r>
              <a:rPr lang="ru-RU" b="1" dirty="0" err="1" smtClean="0"/>
              <a:t>ИвГУ</a:t>
            </a:r>
            <a:r>
              <a:rPr lang="ru-RU" b="1" dirty="0" smtClean="0"/>
              <a:t> Майоров Александр Александрович видит в расширении площади музея, увеличении количества экспонатов качественно высокого уровня, установлении сотрудничества с университетами и музеями России и ближнего зарубежья</a:t>
            </a:r>
            <a:endParaRPr lang="ru-RU" b="1"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3706475" cy="11191875"/>
          </a:xfrm>
          <a:prstGeom prst="rect">
            <a:avLst/>
          </a:prstGeom>
          <a:noFill/>
          <a:ln w="9525">
            <a:noFill/>
            <a:miter lim="800000"/>
            <a:headEnd/>
            <a:tailEnd/>
          </a:ln>
        </p:spPr>
      </p:pic>
      <p:sp>
        <p:nvSpPr>
          <p:cNvPr id="2" name="Заголовок 1"/>
          <p:cNvSpPr>
            <a:spLocks noGrp="1"/>
          </p:cNvSpPr>
          <p:nvPr>
            <p:ph type="title"/>
          </p:nvPr>
        </p:nvSpPr>
        <p:spPr>
          <a:xfrm>
            <a:off x="3779912" y="274638"/>
            <a:ext cx="5616624" cy="5890666"/>
          </a:xfrm>
          <a:prstGeom prst="wave">
            <a:avLst/>
          </a:prstGeom>
          <a:solidFill>
            <a:srgbClr val="FFFF00"/>
          </a:solidFill>
          <a:ln w="57150">
            <a:noFill/>
          </a:ln>
          <a:scene3d>
            <a:camera prst="isometricRightUp"/>
            <a:lightRig rig="threePt" dir="t"/>
          </a:scene3d>
        </p:spPr>
        <p:txBody>
          <a:bodyPr>
            <a:normAutofit fontScale="90000"/>
          </a:bodyPr>
          <a:lstStyle/>
          <a:p>
            <a:pPr algn="r"/>
            <a:r>
              <a:rPr lang="ru-RU" sz="8000" b="1" cap="none"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Спасибо за внимание !</a:t>
            </a:r>
            <a:endParaRPr lang="ru-RU" sz="8000" dirty="0">
              <a:solidFill>
                <a:srgbClr val="C00000"/>
              </a:solidFill>
            </a:endParaRPr>
          </a:p>
        </p:txBody>
      </p:sp>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148</TotalTime>
  <Words>222</Words>
  <Application>Microsoft Office PowerPoint</Application>
  <PresentationFormat>Экран (4:3)</PresentationFormat>
  <Paragraphs>16</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Коллекция и история создания зоологического музея биологического факультета      ИвГУ</vt:lpstr>
      <vt:lpstr>История создания</vt:lpstr>
      <vt:lpstr>Формирование коллекции музея</vt:lpstr>
      <vt:lpstr>Коллекция музея</vt:lpstr>
      <vt:lpstr>Деятельность музея </vt:lpstr>
      <vt:lpstr>Слайд 6</vt:lpstr>
      <vt:lpstr>Интервью с заведующим музеем А.А. Майоровым</vt:lpstr>
      <vt:lpstr>Перспективы развития музея</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Коллекция и история создания зоомузея биологического факультета ИвГУ</dc:title>
  <dc:creator>Александр</dc:creator>
  <cp:lastModifiedBy>А</cp:lastModifiedBy>
  <cp:revision>20</cp:revision>
  <dcterms:created xsi:type="dcterms:W3CDTF">2014-04-13T09:16:07Z</dcterms:created>
  <dcterms:modified xsi:type="dcterms:W3CDTF">2014-04-24T07:53:19Z</dcterms:modified>
</cp:coreProperties>
</file>