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Удовлетворенность качеством сна</a:t>
            </a:r>
          </a:p>
        </c:rich>
      </c:tx>
      <c:layout>
        <c:manualLayout>
          <c:xMode val="edge"/>
          <c:yMode val="edge"/>
          <c:x val="0.1703308589850215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3304311131642088E-2"/>
          <c:y val="0.23023275555902048"/>
          <c:w val="0.93669568886835797"/>
          <c:h val="0.68599741863950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Лист2!$B$24</c:f>
              <c:strCache>
                <c:ptCount val="1"/>
                <c:pt idx="0">
                  <c:v>Количество процентов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4207842993187283E-3"/>
                  <c:y val="-1.468222412792460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>
                        <a:latin typeface="Times New Roman" pitchFamily="18" charset="0"/>
                        <a:cs typeface="Times New Roman" pitchFamily="18" charset="0"/>
                      </a:rPr>
                      <a:t>53,4 %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9989223742055573E-4"/>
                  <c:y val="-1.4547785487210219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>
                        <a:latin typeface="Times New Roman" pitchFamily="18" charset="0"/>
                        <a:cs typeface="Times New Roman" pitchFamily="18" charset="0"/>
                      </a:rPr>
                      <a:t>46,6%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Лист2!$F$23:$G$23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Лист2!$F$24:$G$24</c:f>
              <c:numCache>
                <c:formatCode>0%</c:formatCode>
                <c:ptCount val="2"/>
                <c:pt idx="0">
                  <c:v>0.53</c:v>
                </c:pt>
                <c:pt idx="1">
                  <c:v>0.47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46381944"/>
        <c:axId val="146376064"/>
      </c:barChart>
      <c:catAx>
        <c:axId val="146381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6376064"/>
        <c:crosses val="autoZero"/>
        <c:auto val="1"/>
        <c:lblAlgn val="ctr"/>
        <c:lblOffset val="100"/>
        <c:noMultiLvlLbl val="0"/>
      </c:catAx>
      <c:valAx>
        <c:axId val="1463760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463819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Балл ≤3,8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Сон &lt; 8 часов</c:v>
                </c:pt>
                <c:pt idx="1">
                  <c:v>Начало сна до 00:00</c:v>
                </c:pt>
                <c:pt idx="2">
                  <c:v>Дневная сонливость</c:v>
                </c:pt>
                <c:pt idx="3">
                  <c:v>Раздражительность</c:v>
                </c:pt>
                <c:pt idx="4">
                  <c:v>Проблемы с программой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0.88</c:v>
                </c:pt>
                <c:pt idx="1">
                  <c:v>0.13</c:v>
                </c:pt>
                <c:pt idx="2">
                  <c:v>0.77</c:v>
                </c:pt>
                <c:pt idx="3">
                  <c:v>0.61</c:v>
                </c:pt>
                <c:pt idx="4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Балл&gt;3,8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Сон &lt; 8 часов</c:v>
                </c:pt>
                <c:pt idx="1">
                  <c:v>Начало сна до 00:00</c:v>
                </c:pt>
                <c:pt idx="2">
                  <c:v>Дневная сонливость</c:v>
                </c:pt>
                <c:pt idx="3">
                  <c:v>Раздражительность</c:v>
                </c:pt>
                <c:pt idx="4">
                  <c:v>Проблемы с программой</c:v>
                </c:pt>
              </c:strCache>
            </c:strRef>
          </c:cat>
          <c:val>
            <c:numRef>
              <c:f>Лист1!$C$2:$C$6</c:f>
              <c:numCache>
                <c:formatCode>0.00%</c:formatCode>
                <c:ptCount val="5"/>
                <c:pt idx="0" formatCode="0%">
                  <c:v>0.67</c:v>
                </c:pt>
                <c:pt idx="1">
                  <c:v>0.375</c:v>
                </c:pt>
                <c:pt idx="2" formatCode="0%">
                  <c:v>0.41</c:v>
                </c:pt>
                <c:pt idx="3" formatCode="0%">
                  <c:v>0.42</c:v>
                </c:pt>
                <c:pt idx="4" formatCode="0%">
                  <c:v>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282032"/>
        <c:axId val="228280464"/>
      </c:barChart>
      <c:catAx>
        <c:axId val="228282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8280464"/>
        <c:crosses val="autoZero"/>
        <c:auto val="1"/>
        <c:lblAlgn val="ctr"/>
        <c:lblOffset val="100"/>
        <c:noMultiLvlLbl val="0"/>
      </c:catAx>
      <c:valAx>
        <c:axId val="2282804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82820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Основная проблема по качеству сна</a:t>
            </a:r>
          </a:p>
        </c:rich>
      </c:tx>
      <c:layout>
        <c:manualLayout>
          <c:xMode val="edge"/>
          <c:yMode val="edge"/>
          <c:x val="0.154826253250225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0977091115280975E-2"/>
          <c:y val="9.9255663430420707E-2"/>
          <c:w val="0.82198212417211769"/>
          <c:h val="0.635537293275233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Лист2!$B$77:$G$77</c:f>
              <c:strCache>
                <c:ptCount val="6"/>
                <c:pt idx="0">
                  <c:v>Бессонница</c:v>
                </c:pt>
                <c:pt idx="1">
                  <c:v>Недосып</c:v>
                </c:pt>
                <c:pt idx="2">
                  <c:v>Уроки</c:v>
                </c:pt>
                <c:pt idx="3">
                  <c:v>Нервы</c:v>
                </c:pt>
                <c:pt idx="4">
                  <c:v>Перевозбуждение</c:v>
                </c:pt>
                <c:pt idx="5">
                  <c:v>Мысли</c:v>
                </c:pt>
              </c:strCache>
            </c:strRef>
          </c:cat>
          <c:val>
            <c:numRef>
              <c:f>Лист2!$B$78:$G$78</c:f>
              <c:numCache>
                <c:formatCode>0%</c:formatCode>
                <c:ptCount val="6"/>
                <c:pt idx="0">
                  <c:v>0.375</c:v>
                </c:pt>
                <c:pt idx="1">
                  <c:v>0.33329999999999999</c:v>
                </c:pt>
                <c:pt idx="2">
                  <c:v>0.125</c:v>
                </c:pt>
                <c:pt idx="3">
                  <c:v>4.1700000000000001E-2</c:v>
                </c:pt>
                <c:pt idx="4">
                  <c:v>4.1700000000000001E-2</c:v>
                </c:pt>
                <c:pt idx="5">
                  <c:v>4.1700000000000001E-2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382728"/>
        <c:axId val="146375280"/>
      </c:barChart>
      <c:catAx>
        <c:axId val="146382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6375280"/>
        <c:crosses val="autoZero"/>
        <c:auto val="1"/>
        <c:lblAlgn val="ctr"/>
        <c:lblOffset val="100"/>
        <c:noMultiLvlLbl val="0"/>
      </c:catAx>
      <c:valAx>
        <c:axId val="146375280"/>
        <c:scaling>
          <c:orientation val="minMax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146382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Режим дня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Лист1!$A$2:$D$2</c:f>
              <c:strCache>
                <c:ptCount val="4"/>
                <c:pt idx="0">
                  <c:v>Ложатся после 00:00 в будни</c:v>
                </c:pt>
                <c:pt idx="1">
                  <c:v>Ложатся после 00:00 в выходные</c:v>
                </c:pt>
                <c:pt idx="2">
                  <c:v>Соблюдают режим</c:v>
                </c:pt>
                <c:pt idx="3">
                  <c:v>Имеют отдельную комнату для сна</c:v>
                </c:pt>
              </c:strCache>
            </c:strRef>
          </c:cat>
          <c:val>
            <c:numRef>
              <c:f>Лист1!$A$3:$D$3</c:f>
              <c:numCache>
                <c:formatCode>0%</c:formatCode>
                <c:ptCount val="4"/>
                <c:pt idx="0">
                  <c:v>0.65910000000000002</c:v>
                </c:pt>
                <c:pt idx="1">
                  <c:v>0.59089999999999998</c:v>
                </c:pt>
                <c:pt idx="2">
                  <c:v>0.4667</c:v>
                </c:pt>
                <c:pt idx="3">
                  <c:v>0.75560000000000005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8570136"/>
        <c:axId val="228569352"/>
      </c:barChart>
      <c:catAx>
        <c:axId val="228570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ysClr val="windowText" lastClr="000000"/>
                </a:solidFill>
              </a:defRPr>
            </a:pPr>
            <a:endParaRPr lang="ru-RU"/>
          </a:p>
        </c:txPr>
        <c:crossAx val="228569352"/>
        <c:crosses val="autoZero"/>
        <c:auto val="1"/>
        <c:lblAlgn val="ctr"/>
        <c:lblOffset val="100"/>
        <c:noMultiLvlLbl val="0"/>
      </c:catAx>
      <c:valAx>
        <c:axId val="2285693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8570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Варианты пробуждения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4099819553805776E-2"/>
          <c:y val="0.15772240764733192"/>
          <c:w val="0.84256684711286089"/>
          <c:h val="0.5569057997076322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301699568952927E-4"/>
                  <c:y val="-2.2253221688333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4441662598216558E-3"/>
                  <c:y val="-1.8544312305701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785365263364337E-4"/>
                  <c:y val="-5.10529300243358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6581625627480188E-3"/>
                  <c:y val="-5.8346876049135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Лист2!$C$52:$F$52</c:f>
              <c:strCache>
                <c:ptCount val="4"/>
                <c:pt idx="0">
                  <c:v>Будильник</c:v>
                </c:pt>
                <c:pt idx="1">
                  <c:v>Будят родители</c:v>
                </c:pt>
                <c:pt idx="2">
                  <c:v>Самостоятельно</c:v>
                </c:pt>
                <c:pt idx="3">
                  <c:v>Будят родители многократно</c:v>
                </c:pt>
              </c:strCache>
            </c:strRef>
          </c:cat>
          <c:val>
            <c:numRef>
              <c:f>Лист2!$C$53:$F$53</c:f>
              <c:numCache>
                <c:formatCode>0%</c:formatCode>
                <c:ptCount val="4"/>
                <c:pt idx="0">
                  <c:v>0.40910000000000002</c:v>
                </c:pt>
                <c:pt idx="1">
                  <c:v>0.29549999999999998</c:v>
                </c:pt>
                <c:pt idx="2">
                  <c:v>0.15909999999999999</c:v>
                </c:pt>
                <c:pt idx="3">
                  <c:v>0.13639999999999999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8572096"/>
        <c:axId val="228573664"/>
      </c:barChart>
      <c:catAx>
        <c:axId val="228572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8573664"/>
        <c:crosses val="autoZero"/>
        <c:auto val="1"/>
        <c:lblAlgn val="ctr"/>
        <c:lblOffset val="100"/>
        <c:noMultiLvlLbl val="0"/>
      </c:catAx>
      <c:valAx>
        <c:axId val="22857366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285720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Варианты режима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1305881883133524E-2"/>
          <c:y val="2.5362131591136251E-2"/>
          <c:w val="0.90930264043263354"/>
          <c:h val="0.8737581189448093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5.51209381715933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3712343744664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7880385552824244E-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Лист2!$C$113:$E$113</c:f>
              <c:strCache>
                <c:ptCount val="3"/>
                <c:pt idx="0">
                  <c:v>поздно-поздно</c:v>
                </c:pt>
                <c:pt idx="1">
                  <c:v>нет предпочтений</c:v>
                </c:pt>
                <c:pt idx="2">
                  <c:v>рано-рано</c:v>
                </c:pt>
              </c:strCache>
            </c:strRef>
          </c:cat>
          <c:val>
            <c:numRef>
              <c:f>Лист2!$C$114:$E$114</c:f>
              <c:numCache>
                <c:formatCode>0%</c:formatCode>
                <c:ptCount val="3"/>
                <c:pt idx="0">
                  <c:v>0.38640000000000002</c:v>
                </c:pt>
                <c:pt idx="1">
                  <c:v>0.34089999999999998</c:v>
                </c:pt>
                <c:pt idx="2">
                  <c:v>0.2727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8573272"/>
        <c:axId val="228567784"/>
      </c:barChart>
      <c:catAx>
        <c:axId val="228573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8567784"/>
        <c:crosses val="autoZero"/>
        <c:auto val="1"/>
        <c:lblAlgn val="ctr"/>
        <c:lblOffset val="100"/>
        <c:noMultiLvlLbl val="0"/>
      </c:catAx>
      <c:valAx>
        <c:axId val="22856778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28573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Симптомы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6626258048679169E-2"/>
          <c:y val="7.4548702245552642E-2"/>
          <c:w val="0.89539696746539776"/>
          <c:h val="0.487612277631962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24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20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Лист1!$F$2:$F$24</c:f>
              <c:strCache>
                <c:ptCount val="23"/>
                <c:pt idx="0">
                  <c:v>"Лезут мысли"</c:v>
                </c:pt>
                <c:pt idx="1">
                  <c:v>Дневная сонливость</c:v>
                </c:pt>
                <c:pt idx="2">
                  <c:v>Разбитость по утрам</c:v>
                </c:pt>
                <c:pt idx="3">
                  <c:v>Раздражительность</c:v>
                </c:pt>
                <c:pt idx="4">
                  <c:v>Неосвежающий сон</c:v>
                </c:pt>
                <c:pt idx="5">
                  <c:v>Снижение настроения</c:v>
                </c:pt>
                <c:pt idx="6">
                  <c:v>Пробуждение среди ночи</c:v>
                </c:pt>
                <c:pt idx="7">
                  <c:v>Внутреннее напряжение</c:v>
                </c:pt>
                <c:pt idx="8">
                  <c:v>Трудности засыпания</c:v>
                </c:pt>
                <c:pt idx="9">
                  <c:v>Хроническая дневная усталость</c:v>
                </c:pt>
                <c:pt idx="10">
                  <c:v>Тревожность</c:v>
                </c:pt>
                <c:pt idx="11">
                  <c:v>Затруднениес программой</c:v>
                </c:pt>
                <c:pt idx="12">
                  <c:v>Просыпание в 4-5 утра</c:v>
                </c:pt>
                <c:pt idx="13">
                  <c:v>Снижение памяти</c:v>
                </c:pt>
                <c:pt idx="14">
                  <c:v>Беспокойный сон</c:v>
                </c:pt>
                <c:pt idx="15">
                  <c:v>Боязнь засыпания</c:v>
                </c:pt>
                <c:pt idx="16">
                  <c:v>Ночная потливость</c:v>
                </c:pt>
                <c:pt idx="17">
                  <c:v>Храп</c:v>
                </c:pt>
                <c:pt idx="18">
                  <c:v>Всхрапывание</c:v>
                </c:pt>
                <c:pt idx="19">
                  <c:v>Остановка дыхания во сне</c:v>
                </c:pt>
                <c:pt idx="20">
                  <c:v>Нехватка воздуха</c:v>
                </c:pt>
                <c:pt idx="21">
                  <c:v>Трудно спать на спине</c:v>
                </c:pt>
                <c:pt idx="22">
                  <c:v>Ночные приступы удушья</c:v>
                </c:pt>
              </c:strCache>
            </c:strRef>
          </c:cat>
          <c:val>
            <c:numRef>
              <c:f>Лист1!$G$2:$G$24</c:f>
              <c:numCache>
                <c:formatCode>0%</c:formatCode>
                <c:ptCount val="23"/>
                <c:pt idx="0">
                  <c:v>0.68888888888888899</c:v>
                </c:pt>
                <c:pt idx="1">
                  <c:v>0.68888888888888899</c:v>
                </c:pt>
                <c:pt idx="2">
                  <c:v>0.57777777777777795</c:v>
                </c:pt>
                <c:pt idx="3">
                  <c:v>0.48888888888888898</c:v>
                </c:pt>
                <c:pt idx="4">
                  <c:v>0.46666666666666701</c:v>
                </c:pt>
                <c:pt idx="5">
                  <c:v>0.46666666666666701</c:v>
                </c:pt>
                <c:pt idx="6">
                  <c:v>0.44444444444444398</c:v>
                </c:pt>
                <c:pt idx="7">
                  <c:v>0.4</c:v>
                </c:pt>
                <c:pt idx="8">
                  <c:v>0.35555555555555601</c:v>
                </c:pt>
                <c:pt idx="9">
                  <c:v>0.35555555555555601</c:v>
                </c:pt>
                <c:pt idx="10">
                  <c:v>0.35555555555555601</c:v>
                </c:pt>
                <c:pt idx="11">
                  <c:v>0.33333333333333298</c:v>
                </c:pt>
                <c:pt idx="12">
                  <c:v>0.266666666666667</c:v>
                </c:pt>
                <c:pt idx="13">
                  <c:v>0.24444444444444399</c:v>
                </c:pt>
                <c:pt idx="14">
                  <c:v>0.2</c:v>
                </c:pt>
                <c:pt idx="15">
                  <c:v>0.11111111111111099</c:v>
                </c:pt>
                <c:pt idx="16">
                  <c:v>6.6666666666666693E-2</c:v>
                </c:pt>
                <c:pt idx="17">
                  <c:v>6.6666666666666693E-2</c:v>
                </c:pt>
                <c:pt idx="18">
                  <c:v>6.6666666666666693E-2</c:v>
                </c:pt>
                <c:pt idx="19">
                  <c:v>4.4444444444444398E-2</c:v>
                </c:pt>
                <c:pt idx="20">
                  <c:v>2.2222222222222199E-2</c:v>
                </c:pt>
                <c:pt idx="21">
                  <c:v>2.2222222222222199E-2</c:v>
                </c:pt>
                <c:pt idx="2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568176"/>
        <c:axId val="228568960"/>
      </c:barChart>
      <c:catAx>
        <c:axId val="228568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8568960"/>
        <c:crosses val="autoZero"/>
        <c:auto val="1"/>
        <c:lblAlgn val="ctr"/>
        <c:lblOffset val="100"/>
        <c:noMultiLvlLbl val="0"/>
      </c:catAx>
      <c:valAx>
        <c:axId val="2285689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8568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Наличие</a:t>
            </a:r>
            <a:r>
              <a:rPr lang="ru-RU" sz="1600" baseline="0">
                <a:latin typeface="Times New Roman" pitchFamily="18" charset="0"/>
                <a:cs typeface="Times New Roman" pitchFamily="18" charset="0"/>
              </a:rPr>
              <a:t> электронных устройств в спальне</a:t>
            </a:r>
            <a:endParaRPr lang="ru-RU" sz="160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Лист1!$J$3:$J$7</c:f>
              <c:strCache>
                <c:ptCount val="5"/>
                <c:pt idx="0">
                  <c:v>Интернет</c:v>
                </c:pt>
                <c:pt idx="1">
                  <c:v>DVD</c:v>
                </c:pt>
                <c:pt idx="2">
                  <c:v>Телефон</c:v>
                </c:pt>
                <c:pt idx="3">
                  <c:v>Компьютер</c:v>
                </c:pt>
                <c:pt idx="4">
                  <c:v>Игровая приставка</c:v>
                </c:pt>
              </c:strCache>
            </c:strRef>
          </c:cat>
          <c:val>
            <c:numRef>
              <c:f>Лист1!$K$3:$K$7</c:f>
              <c:numCache>
                <c:formatCode>0.00%</c:formatCode>
                <c:ptCount val="5"/>
                <c:pt idx="0">
                  <c:v>0.71111111111111103</c:v>
                </c:pt>
                <c:pt idx="1">
                  <c:v>0.155555555555556</c:v>
                </c:pt>
                <c:pt idx="2">
                  <c:v>0.93333333333333302</c:v>
                </c:pt>
                <c:pt idx="3">
                  <c:v>0.62222222222222201</c:v>
                </c:pt>
                <c:pt idx="4">
                  <c:v>0.31111111111111101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8572488"/>
        <c:axId val="228571312"/>
      </c:barChart>
      <c:catAx>
        <c:axId val="228572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8571312"/>
        <c:crosses val="autoZero"/>
        <c:auto val="1"/>
        <c:lblAlgn val="ctr"/>
        <c:lblOffset val="100"/>
        <c:noMultiLvlLbl val="0"/>
      </c:catAx>
      <c:valAx>
        <c:axId val="2285713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2857248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Среднее</a:t>
            </a:r>
            <a:r>
              <a:rPr lang="ru-RU" baseline="0">
                <a:latin typeface="Times New Roman" pitchFamily="18" charset="0"/>
                <a:cs typeface="Times New Roman" pitchFamily="18" charset="0"/>
              </a:rPr>
              <a:t> время (ч)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4,</a:t>
                    </a:r>
                    <a:r>
                      <a:rPr lang="ru-RU" sz="1400" b="1">
                        <a:latin typeface="Times New Roman" pitchFamily="18" charset="0"/>
                        <a:cs typeface="Times New Roman" pitchFamily="18" charset="0"/>
                      </a:rPr>
                      <a:t>35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Лист1!$O$2:$O$4</c:f>
              <c:strCache>
                <c:ptCount val="3"/>
                <c:pt idx="0">
                  <c:v>Выполнения д/з</c:v>
                </c:pt>
                <c:pt idx="1">
                  <c:v>В интернете</c:v>
                </c:pt>
                <c:pt idx="2">
                  <c:v>За просмотром телевизора</c:v>
                </c:pt>
              </c:strCache>
            </c:strRef>
          </c:cat>
          <c:val>
            <c:numRef>
              <c:f>Лист1!$P$2:$P$4</c:f>
              <c:numCache>
                <c:formatCode>General</c:formatCode>
                <c:ptCount val="3"/>
                <c:pt idx="0">
                  <c:v>4.01</c:v>
                </c:pt>
                <c:pt idx="1">
                  <c:v>4.28</c:v>
                </c:pt>
                <c:pt idx="2">
                  <c:v>0.73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8574056"/>
        <c:axId val="228574840"/>
      </c:barChart>
      <c:catAx>
        <c:axId val="228574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8574840"/>
        <c:crosses val="autoZero"/>
        <c:auto val="1"/>
        <c:lblAlgn val="ctr"/>
        <c:lblOffset val="100"/>
        <c:noMultiLvlLbl val="0"/>
      </c:catAx>
      <c:valAx>
        <c:axId val="228574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857405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Употребление кофеина. алкоголя, никотина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процентов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80%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sz="1400" b="1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 sz="1400" b="1">
                        <a:latin typeface="Times New Roman" pitchFamily="18" charset="0"/>
                        <a:cs typeface="Times New Roman" pitchFamily="18" charset="0"/>
                      </a:rPr>
                      <a:t>33</a:t>
                    </a:r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Кофеин</c:v>
                </c:pt>
                <c:pt idx="1">
                  <c:v>Табак</c:v>
                </c:pt>
                <c:pt idx="2">
                  <c:v>Алкоголь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0.8</c:v>
                </c:pt>
                <c:pt idx="1">
                  <c:v>6.6699999999999995E-2</c:v>
                </c:pt>
                <c:pt idx="2">
                  <c:v>0.33329999999999999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Кофеин</c:v>
                </c:pt>
                <c:pt idx="1">
                  <c:v>Табак</c:v>
                </c:pt>
                <c:pt idx="2">
                  <c:v>Алкоголь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Кофеин</c:v>
                </c:pt>
                <c:pt idx="1">
                  <c:v>Табак</c:v>
                </c:pt>
                <c:pt idx="2">
                  <c:v>Алкоголь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28285168"/>
        <c:axId val="228282424"/>
      </c:barChart>
      <c:catAx>
        <c:axId val="228285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8282424"/>
        <c:crosses val="autoZero"/>
        <c:auto val="1"/>
        <c:lblAlgn val="ctr"/>
        <c:lblOffset val="100"/>
        <c:noMultiLvlLbl val="0"/>
      </c:catAx>
      <c:valAx>
        <c:axId val="22828242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2828516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36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89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150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9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2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49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29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79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30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98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5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Haga clic para modificar el estilo de título del patrón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93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/>
              <a:t>Влияние нарушений циркадных ритмов сна под воздействием городской среды на психоэмоциональное состояние подростков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Маслюков Всеволод</a:t>
            </a:r>
          </a:p>
          <a:p>
            <a:r>
              <a:rPr lang="ru-RU" b="1" dirty="0" smtClean="0"/>
              <a:t> 9 «В» класс МБОУ «Гимназия №30» г. Иваново</a:t>
            </a:r>
          </a:p>
          <a:p>
            <a:r>
              <a:rPr lang="ru-RU" b="1" dirty="0" smtClean="0"/>
              <a:t>Всероссийская олимпиада школьников по экологии</a:t>
            </a:r>
          </a:p>
          <a:p>
            <a:r>
              <a:rPr lang="ru-RU" b="1" dirty="0" smtClean="0"/>
              <a:t>Региональный этап</a:t>
            </a:r>
          </a:p>
          <a:p>
            <a:r>
              <a:rPr lang="ru-RU" b="1" dirty="0" smtClean="0"/>
              <a:t>Иваново-2018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0052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602611"/>
              </p:ext>
            </p:extLst>
          </p:nvPr>
        </p:nvGraphicFramePr>
        <p:xfrm>
          <a:off x="395536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342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8092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125949"/>
              </p:ext>
            </p:extLst>
          </p:nvPr>
        </p:nvGraphicFramePr>
        <p:xfrm>
          <a:off x="457200" y="16002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Параметр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Среднее значение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Медиана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Время на пробуждение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12 мин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7,5 мин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Время на засыпание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25 мин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15 мин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1" y="504017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b="1" dirty="0" smtClean="0"/>
              <a:t>Дневной сон – 33% </a:t>
            </a:r>
            <a:r>
              <a:rPr lang="ru-RU" sz="2800" dirty="0" smtClean="0"/>
              <a:t>учащихся,  длительностью от 0,5 до 3 часов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80421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0508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288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523036"/>
              </p:ext>
            </p:extLst>
          </p:nvPr>
        </p:nvGraphicFramePr>
        <p:xfrm>
          <a:off x="467544" y="2564904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2664296"/>
                <a:gridCol w="33227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Признак/ показатель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Длительность сна в будни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Удовлетворенность качеством сна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Наличие интернета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- 0,71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- 0,56</a:t>
                      </a:r>
                      <a:endParaRPr lang="ru-RU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Наличие мобильного телефона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/>
                    </a:p>
                    <a:p>
                      <a:pPr algn="ctr"/>
                      <a:r>
                        <a:rPr lang="ru-RU" sz="2800" b="1" dirty="0" smtClean="0"/>
                        <a:t>- 0,68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/>
                    </a:p>
                    <a:p>
                      <a:pPr algn="ctr"/>
                      <a:r>
                        <a:rPr lang="ru-RU" sz="2800" b="1" dirty="0" smtClean="0"/>
                        <a:t>- 0,62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63688" y="1844824"/>
            <a:ext cx="6088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Значение коэффициентов корреляции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6653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0240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422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4473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Исследование показателей сна с использованием модифицированной анкеты оценки качества </a:t>
            </a:r>
            <a:r>
              <a:rPr lang="ru-RU" dirty="0" smtClean="0"/>
              <a:t>сна,  разработанной </a:t>
            </a:r>
            <a:r>
              <a:rPr lang="ru-RU" dirty="0"/>
              <a:t>Алексеевой А.Н. и соавторами,</a:t>
            </a:r>
            <a:r>
              <a:rPr lang="ru-RU" b="1" dirty="0"/>
              <a:t> </a:t>
            </a:r>
            <a:r>
              <a:rPr lang="ru-RU" dirty="0"/>
              <a:t>показало, что 73% учащихся 9 классов имеют те или иные проблемы со сном.</a:t>
            </a:r>
          </a:p>
          <a:p>
            <a:pPr lvl="0"/>
            <a:r>
              <a:rPr lang="ru-RU" dirty="0"/>
              <a:t>Показано, что большинство школьников спят в будние дни менее 8 часов в сутки, что составляет 71% случая от общего числа учащихся. После полуночи в будние дни ложатся спать 66 % школьников, в выходные – 59 % респондент, что является проявлением нарушений циркадных ритма сна.</a:t>
            </a:r>
          </a:p>
          <a:p>
            <a:pPr lvl="0"/>
            <a:r>
              <a:rPr lang="ru-RU" dirty="0"/>
              <a:t>Искусственное удлинение продолжительности светового дня, вредные привычки и чрезмерное использование цифровых медиа, возможно, являются причинами нарушений циркадных ритмов сна среди данной популяции школьников.</a:t>
            </a:r>
          </a:p>
          <a:p>
            <a:r>
              <a:rPr lang="en-US" dirty="0"/>
              <a:t>У школьников,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справляются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школьной</a:t>
            </a:r>
            <a:r>
              <a:rPr lang="en-US" dirty="0"/>
              <a:t> </a:t>
            </a:r>
            <a:r>
              <a:rPr lang="en-US" dirty="0" err="1"/>
              <a:t>программой</a:t>
            </a:r>
            <a:r>
              <a:rPr lang="en-US" dirty="0"/>
              <a:t> и </a:t>
            </a:r>
            <a:r>
              <a:rPr lang="en-US" dirty="0" err="1"/>
              <a:t>имеют</a:t>
            </a:r>
            <a:r>
              <a:rPr lang="en-US" dirty="0"/>
              <a:t> </a:t>
            </a:r>
            <a:r>
              <a:rPr lang="en-US" dirty="0" err="1"/>
              <a:t>высокий</a:t>
            </a:r>
            <a:r>
              <a:rPr lang="en-US" dirty="0"/>
              <a:t> </a:t>
            </a:r>
            <a:r>
              <a:rPr lang="en-US" dirty="0" err="1"/>
              <a:t>средний</a:t>
            </a:r>
            <a:r>
              <a:rPr lang="en-US" dirty="0"/>
              <a:t> </a:t>
            </a:r>
            <a:r>
              <a:rPr lang="en-US" dirty="0" err="1"/>
              <a:t>балл</a:t>
            </a:r>
            <a:r>
              <a:rPr lang="en-US" dirty="0"/>
              <a:t> </a:t>
            </a:r>
            <a:r>
              <a:rPr lang="en-US" dirty="0" err="1"/>
              <a:t>успеваемости</a:t>
            </a:r>
            <a:r>
              <a:rPr lang="en-US" dirty="0"/>
              <a:t>, </a:t>
            </a:r>
            <a:r>
              <a:rPr lang="en-US" dirty="0" err="1"/>
              <a:t>реже</a:t>
            </a:r>
            <a:r>
              <a:rPr lang="en-US" dirty="0"/>
              <a:t> </a:t>
            </a:r>
            <a:r>
              <a:rPr lang="en-US" dirty="0" err="1"/>
              <a:t>регистрируется</a:t>
            </a:r>
            <a:r>
              <a:rPr lang="en-US" dirty="0"/>
              <a:t> </a:t>
            </a:r>
            <a:r>
              <a:rPr lang="en-US" dirty="0" err="1"/>
              <a:t>нарушение</a:t>
            </a:r>
            <a:r>
              <a:rPr lang="en-US" dirty="0"/>
              <a:t> </a:t>
            </a:r>
            <a:r>
              <a:rPr lang="en-US" dirty="0" err="1"/>
              <a:t>режима</a:t>
            </a:r>
            <a:r>
              <a:rPr lang="en-US" dirty="0"/>
              <a:t> </a:t>
            </a:r>
            <a:r>
              <a:rPr lang="en-US" dirty="0" err="1"/>
              <a:t>сна</a:t>
            </a:r>
            <a:r>
              <a:rPr lang="en-US" dirty="0"/>
              <a:t> и </a:t>
            </a:r>
            <a:r>
              <a:rPr lang="en-US" dirty="0" err="1"/>
              <a:t>бодрствования</a:t>
            </a:r>
            <a:r>
              <a:rPr lang="en-US" dirty="0"/>
              <a:t>, </a:t>
            </a:r>
            <a:r>
              <a:rPr lang="en-US" dirty="0" err="1"/>
              <a:t>кроме</a:t>
            </a:r>
            <a:r>
              <a:rPr lang="en-US" dirty="0"/>
              <a:t> </a:t>
            </a:r>
            <a:r>
              <a:rPr lang="en-US" dirty="0" err="1" smtClean="0"/>
              <a:t>того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en-US" dirty="0"/>
              <a:t>у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ru-RU" dirty="0" smtClean="0"/>
              <a:t>выше</a:t>
            </a:r>
            <a:r>
              <a:rPr lang="en-US" dirty="0" smtClean="0"/>
              <a:t> </a:t>
            </a:r>
            <a:r>
              <a:rPr lang="en-US" dirty="0" err="1"/>
              <a:t>порог</a:t>
            </a:r>
            <a:r>
              <a:rPr lang="en-US" dirty="0"/>
              <a:t> </a:t>
            </a:r>
            <a:r>
              <a:rPr lang="en-US" dirty="0" err="1"/>
              <a:t>тревожности</a:t>
            </a:r>
            <a:r>
              <a:rPr lang="en-US" dirty="0"/>
              <a:t> и </a:t>
            </a:r>
            <a:r>
              <a:rPr lang="en-US" dirty="0" err="1"/>
              <a:t>раздражительности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03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Урбанизация отрицательно влияет на здоровье </a:t>
            </a:r>
            <a:r>
              <a:rPr lang="ru-RU" dirty="0" smtClean="0"/>
              <a:t>человека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Коробкин</a:t>
            </a:r>
            <a:r>
              <a:rPr lang="ru-RU" dirty="0" smtClean="0"/>
              <a:t>, </a:t>
            </a:r>
            <a:r>
              <a:rPr lang="ru-RU" dirty="0" err="1" smtClean="0"/>
              <a:t>Передельский</a:t>
            </a:r>
            <a:r>
              <a:rPr lang="ru-RU" dirty="0" smtClean="0"/>
              <a:t>, 2000)</a:t>
            </a:r>
          </a:p>
          <a:p>
            <a:r>
              <a:rPr lang="ru-RU" dirty="0" smtClean="0"/>
              <a:t>В условиях городской среды </a:t>
            </a:r>
            <a:r>
              <a:rPr lang="ru-RU" b="1" dirty="0" smtClean="0"/>
              <a:t>нарушаются биоритмы </a:t>
            </a:r>
            <a:r>
              <a:rPr lang="ru-RU" dirty="0" smtClean="0"/>
              <a:t>(Экология, 2015)</a:t>
            </a:r>
          </a:p>
          <a:p>
            <a:r>
              <a:rPr lang="ru-RU" b="1" dirty="0"/>
              <a:t>Более 50% детей </a:t>
            </a:r>
            <a:r>
              <a:rPr lang="ru-RU" dirty="0"/>
              <a:t>в городской среде имеют </a:t>
            </a:r>
            <a:r>
              <a:rPr lang="ru-RU" b="1" dirty="0"/>
              <a:t>нарушения сна</a:t>
            </a:r>
            <a:endParaRPr lang="en-US" b="1" dirty="0"/>
          </a:p>
          <a:p>
            <a:r>
              <a:rPr lang="ru-RU" dirty="0" smtClean="0"/>
              <a:t>Нарушение сна </a:t>
            </a:r>
            <a:r>
              <a:rPr lang="ru-RU" b="1" dirty="0" smtClean="0"/>
              <a:t>повышает риск умственного отставания</a:t>
            </a:r>
            <a:r>
              <a:rPr lang="ru-RU" dirty="0" smtClean="0"/>
              <a:t>, ухудшает коммуникативные функции, приводит к </a:t>
            </a:r>
            <a:r>
              <a:rPr lang="ru-RU" b="1" dirty="0" smtClean="0"/>
              <a:t>низкой </a:t>
            </a:r>
            <a:r>
              <a:rPr lang="ru-RU" dirty="0" smtClean="0"/>
              <a:t>академической </a:t>
            </a:r>
            <a:r>
              <a:rPr lang="ru-RU" b="1" dirty="0" smtClean="0"/>
              <a:t>успеваемости</a:t>
            </a:r>
            <a:r>
              <a:rPr lang="ru-RU" dirty="0" smtClean="0"/>
              <a:t> и </a:t>
            </a:r>
            <a:r>
              <a:rPr lang="ru-RU" b="1" dirty="0" smtClean="0"/>
              <a:t>поведенческим отклонениям </a:t>
            </a:r>
            <a:r>
              <a:rPr lang="ru-RU" dirty="0" smtClean="0"/>
              <a:t>(</a:t>
            </a:r>
            <a:r>
              <a:rPr lang="en-US" dirty="0" smtClean="0"/>
              <a:t>Beebe, 2011)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657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29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Исследовать нарушения сна у учащихся        9 классов общеобразовательных учебных заведений и оценить их влияние на психоэмоциональное состояние подростков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05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Исследовать </a:t>
            </a:r>
            <a:r>
              <a:rPr lang="ru-RU" dirty="0"/>
              <a:t>показатели сна у учащихся </a:t>
            </a:r>
            <a:r>
              <a:rPr lang="ru-RU" dirty="0" smtClean="0"/>
              <a:t>                    9 </a:t>
            </a:r>
            <a:r>
              <a:rPr lang="ru-RU" dirty="0"/>
              <a:t>классов общеобразовательных учебных заведений с использованием субъективных методов исследования.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Выявить </a:t>
            </a:r>
            <a:r>
              <a:rPr lang="ru-RU" dirty="0"/>
              <a:t>наличие нарушений циркадных ритмов сна в данной популяции.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Оценить </a:t>
            </a:r>
            <a:r>
              <a:rPr lang="ru-RU" dirty="0"/>
              <a:t>влияние факторов урбанизации, вредных привычек и цифровых медиа на циркадные ритмы сна.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/>
              <a:t>Определить </a:t>
            </a:r>
            <a:r>
              <a:rPr lang="ru-RU" dirty="0"/>
              <a:t>влияние выявленных нарушений на психоэмоциональное состояние подростков.</a:t>
            </a:r>
          </a:p>
          <a:p>
            <a:pPr marL="514350" indent="-514350" algn="just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26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Материалы и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60 учащихся </a:t>
            </a:r>
            <a:r>
              <a:rPr lang="ru-RU" dirty="0" smtClean="0"/>
              <a:t>9 классов МБОУ «Гимназия №30» </a:t>
            </a:r>
            <a:r>
              <a:rPr lang="ru-RU" dirty="0" err="1" smtClean="0"/>
              <a:t>г.Иваново</a:t>
            </a:r>
            <a:r>
              <a:rPr lang="ru-RU" dirty="0" smtClean="0"/>
              <a:t>: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Возраст от </a:t>
            </a:r>
            <a:r>
              <a:rPr lang="ru-RU" b="1" dirty="0" smtClean="0"/>
              <a:t>14 до 16 лет </a:t>
            </a:r>
            <a:r>
              <a:rPr lang="ru-RU" dirty="0" smtClean="0"/>
              <a:t>(средний возраст – 14,9 лет)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32 девушки </a:t>
            </a:r>
            <a:r>
              <a:rPr lang="ru-RU" dirty="0" smtClean="0"/>
              <a:t>(53,3%) и </a:t>
            </a:r>
            <a:r>
              <a:rPr lang="ru-RU" b="1" dirty="0" smtClean="0"/>
              <a:t>28 юношей </a:t>
            </a:r>
            <a:r>
              <a:rPr lang="ru-RU" dirty="0" smtClean="0"/>
              <a:t>(46,7%)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Модифицированная анкета качества сна (Алексеева А.Н и </a:t>
            </a:r>
            <a:r>
              <a:rPr lang="ru-RU" dirty="0" err="1" smtClean="0"/>
              <a:t>соавт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Модифицированная шкала оценки сонливости </a:t>
            </a:r>
            <a:r>
              <a:rPr lang="ru-RU" dirty="0" err="1" smtClean="0"/>
              <a:t>Эпворта</a:t>
            </a:r>
            <a:r>
              <a:rPr lang="ru-RU" dirty="0" smtClean="0"/>
              <a:t>  </a:t>
            </a:r>
          </a:p>
          <a:p>
            <a:r>
              <a:rPr lang="ru-RU" dirty="0" smtClean="0"/>
              <a:t>Статистическая обработка </a:t>
            </a:r>
            <a:r>
              <a:rPr lang="en-US" dirty="0" smtClean="0"/>
              <a:t>STATISTICA v.10.0 (</a:t>
            </a:r>
            <a:r>
              <a:rPr lang="en-US" dirty="0" err="1" smtClean="0"/>
              <a:t>StatSoft</a:t>
            </a:r>
            <a:r>
              <a:rPr lang="en-US" dirty="0" smtClean="0"/>
              <a:t>, USA)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237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509712" y="1985962"/>
          <a:ext cx="6124575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1806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4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561623"/>
              </p:ext>
            </p:extLst>
          </p:nvPr>
        </p:nvGraphicFramePr>
        <p:xfrm>
          <a:off x="457200" y="1600200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720"/>
                <a:gridCol w="2520280"/>
                <a:gridCol w="23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Параметр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Среднее значение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Медиана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Продолжительность ночного сна в будни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6 ч 23 мин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 ч 20 мин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Продолжительность ночного сна в выходные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9 ч 41 мин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 ч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632" y="5589240"/>
            <a:ext cx="7089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2800" dirty="0" smtClean="0"/>
              <a:t>Сон </a:t>
            </a:r>
            <a:r>
              <a:rPr lang="ru-RU" sz="2800" b="1" dirty="0" smtClean="0"/>
              <a:t>менее 8 часов </a:t>
            </a:r>
            <a:r>
              <a:rPr lang="ru-RU" sz="2800" dirty="0" smtClean="0"/>
              <a:t>в будни – </a:t>
            </a:r>
            <a:r>
              <a:rPr lang="ru-RU" sz="2800" b="1" dirty="0" smtClean="0"/>
              <a:t>71%</a:t>
            </a:r>
            <a:r>
              <a:rPr lang="ru-RU" sz="2800" dirty="0" smtClean="0"/>
              <a:t> учащихся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05733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3911876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86</TotalTime>
  <Words>577</Words>
  <Application>Microsoft Office PowerPoint</Application>
  <PresentationFormat>Экран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La mente</vt:lpstr>
      <vt:lpstr>Влияние нарушений циркадных ритмов сна под воздействием городской среды на психоэмоциональное состояние подростков</vt:lpstr>
      <vt:lpstr>Актуальность проблемы</vt:lpstr>
      <vt:lpstr>Цель исследования</vt:lpstr>
      <vt:lpstr>Задачи работы</vt:lpstr>
      <vt:lpstr>Материалы и методы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Полученные результаты</vt:lpstr>
      <vt:lpstr>Выводы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нарушений циркадных ритмов сна под воздействием городской среды на психоэмоциональное состояние подростков</dc:title>
  <cp:lastModifiedBy>User</cp:lastModifiedBy>
  <cp:revision>9</cp:revision>
  <dcterms:modified xsi:type="dcterms:W3CDTF">2018-02-06T16:57:35Z</dcterms:modified>
</cp:coreProperties>
</file>